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7"/>
  </p:notesMasterIdLst>
  <p:handoutMasterIdLst>
    <p:handoutMasterId r:id="rId38"/>
  </p:handoutMasterIdLst>
  <p:sldIdLst>
    <p:sldId id="392" r:id="rId6"/>
    <p:sldId id="383" r:id="rId7"/>
    <p:sldId id="410" r:id="rId8"/>
    <p:sldId id="406" r:id="rId9"/>
    <p:sldId id="407" r:id="rId10"/>
    <p:sldId id="408" r:id="rId11"/>
    <p:sldId id="409" r:id="rId12"/>
    <p:sldId id="390" r:id="rId13"/>
    <p:sldId id="394" r:id="rId14"/>
    <p:sldId id="404" r:id="rId15"/>
    <p:sldId id="395" r:id="rId16"/>
    <p:sldId id="375" r:id="rId17"/>
    <p:sldId id="378" r:id="rId18"/>
    <p:sldId id="380" r:id="rId19"/>
    <p:sldId id="379" r:id="rId20"/>
    <p:sldId id="339" r:id="rId21"/>
    <p:sldId id="381" r:id="rId22"/>
    <p:sldId id="382" r:id="rId23"/>
    <p:sldId id="384" r:id="rId24"/>
    <p:sldId id="343" r:id="rId25"/>
    <p:sldId id="333" r:id="rId26"/>
    <p:sldId id="396" r:id="rId27"/>
    <p:sldId id="386" r:id="rId28"/>
    <p:sldId id="341" r:id="rId29"/>
    <p:sldId id="393" r:id="rId30"/>
    <p:sldId id="397" r:id="rId31"/>
    <p:sldId id="398" r:id="rId32"/>
    <p:sldId id="412" r:id="rId33"/>
    <p:sldId id="413" r:id="rId34"/>
    <p:sldId id="331" r:id="rId35"/>
    <p:sldId id="405" r:id="rId36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6/17/2013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The Future of Access </a:t>
            </a:r>
            <a:r>
              <a:rPr lang="en-US" sz="3200" dirty="0" smtClean="0"/>
              <a:t>Control: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Attributes</a:t>
            </a:r>
            <a:r>
              <a:rPr lang="en-US" sz="3200" dirty="0"/>
              <a:t>, Automation and Adaptation 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SERE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NIST, </a:t>
            </a:r>
            <a:r>
              <a:rPr lang="en-US" sz="2000" dirty="0" err="1" smtClean="0">
                <a:solidFill>
                  <a:schemeClr val="tx2"/>
                </a:solidFill>
              </a:rPr>
              <a:t>Gaithersberg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June 19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2013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>
                <a:solidFill>
                  <a:srgbClr val="131F49"/>
                </a:solidFill>
              </a:rPr>
              <a:t>Institute for Cyber Security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1" y="1863090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66426" y="112776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5169" y="58521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0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3" y="0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FBAB7ED1-1CF0-4501-AD03-4ED9854218F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0" y="1046580"/>
            <a:ext cx="9464587" cy="5496513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3" y="1373814"/>
            <a:ext cx="3326956" cy="988708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37" y="4465113"/>
            <a:ext cx="2721418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INTRUSION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7"/>
            <a:ext cx="2912181" cy="1041206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6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69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88" y="3473724"/>
            <a:ext cx="1228576" cy="97295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7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67" y="2423769"/>
            <a:ext cx="1226827" cy="97295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7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77" cy="37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30" y="1877793"/>
            <a:ext cx="1347265" cy="652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69" y="5605132"/>
            <a:ext cx="3044204" cy="652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4646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Safety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Usability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Federation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4646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Safety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Usability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Federation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0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3" y="6028002"/>
            <a:ext cx="6978316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000" b="1" dirty="0" smtClean="0">
                <a:solidFill>
                  <a:srgbClr val="CC3300"/>
                </a:solidFill>
              </a:rPr>
              <a:t>successes: SO FAR</a:t>
            </a:r>
            <a:endParaRPr lang="en-US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029018"/>
            <a:ext cx="1495425" cy="8404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8"/>
            <a:ext cx="1261427" cy="8404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defTabSz="1008063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RBAC96 Model</a:t>
            </a:r>
            <a:endParaRPr lang="en-US" sz="36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39" y="5547749"/>
            <a:ext cx="1761675" cy="4711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7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6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2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3" y="0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FBAB7ED1-1CF0-4501-AD03-4ED9854218F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18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0" y="1869423"/>
            <a:ext cx="63833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300" lvl="1" indent="-381000" defTabSz="914400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300" lvl="1" indent="-381000" defTabSz="914400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300" lvl="1" indent="-381000" defTabSz="914400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48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20" y="3473433"/>
            <a:ext cx="4141190" cy="44033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Cyberspace will become orders of magnitude more complex and confused very quickly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Overall this is a very positive development and will enrich human society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It will be messy but need not be chaotic!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Cyber </a:t>
            </a: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security research and practice are loosing ground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Cyberspace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39" y="5547749"/>
            <a:ext cx="1761675" cy="4711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7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6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2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1" y="893708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2841" y="1731996"/>
            <a:ext cx="1864613" cy="70788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Administrator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1" y="4311278"/>
            <a:ext cx="755335" cy="40011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User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0" y="4759718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1" y="6051726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113" y="1826010"/>
            <a:ext cx="1864613" cy="70788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Administrator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8"/>
            <a:ext cx="1295547" cy="70788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Models</a:t>
            </a:r>
            <a:endParaRPr lang="en-US" sz="36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94" y="1743979"/>
            <a:ext cx="2733441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496" y="3288232"/>
            <a:ext cx="1527982" cy="107721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2"/>
            <a:ext cx="269016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25" y="5266423"/>
            <a:ext cx="307648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5" y="2821197"/>
            <a:ext cx="1425410" cy="29838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35" y="2257921"/>
            <a:ext cx="3482730" cy="246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9" y="2796530"/>
            <a:ext cx="1692636" cy="3008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5" y="2821197"/>
            <a:ext cx="818761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8" y="2796530"/>
            <a:ext cx="1135987" cy="491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50"/>
            <a:ext cx="14180" cy="900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Models</a:t>
            </a:r>
            <a:endParaRPr lang="en-US" sz="36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94" y="1743979"/>
            <a:ext cx="2733441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496" y="3288232"/>
            <a:ext cx="1527982" cy="107721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2"/>
            <a:ext cx="269016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25" y="5266423"/>
            <a:ext cx="307648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5" y="2821197"/>
            <a:ext cx="1425410" cy="29838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35" y="2257921"/>
            <a:ext cx="3482730" cy="246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9" y="2796530"/>
            <a:ext cx="1692636" cy="3008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5" y="2821197"/>
            <a:ext cx="818761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8" y="2796530"/>
            <a:ext cx="1135987" cy="491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50"/>
            <a:ext cx="14180" cy="900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3"/>
            <a:ext cx="1955800" cy="83099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19" y="3199173"/>
            <a:ext cx="2103755" cy="83099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device, connection, location, environment, system …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ordinary users morph into architects and administrators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2233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2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3" y="4823460"/>
            <a:ext cx="3059747" cy="342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6"/>
            <a:ext cx="9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6"/>
            <a:ext cx="7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X.509, SPKI Attribute Certificates (1999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IETF RFCs and drafts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Tightly coupled with PKI (Public-Key Infrastructure)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XACML (2003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OASIS standard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Narrowly focused on particular policy combination issues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Fails to accommodate the ANSI-NIST RBAC standard model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Fails to address user subject mapping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Usage Control or UCON (Park-</a:t>
            </a:r>
            <a:r>
              <a:rPr lang="en-US" sz="2400" dirty="0" err="1" smtClean="0">
                <a:ea typeface="ＭＳ Ｐゴシック" pitchFamily="34" charset="-128"/>
              </a:rPr>
              <a:t>Sandhu</a:t>
            </a:r>
            <a:r>
              <a:rPr lang="en-US" sz="2400" dirty="0" smtClean="0">
                <a:ea typeface="ＭＳ Ｐゴシック" pitchFamily="34" charset="-128"/>
              </a:rPr>
              <a:t> 2004)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Fails to address user subject mapping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Focus is on extended features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Mutable attributes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Continuous enforcement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Obligations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Conditions</a:t>
            </a:r>
          </a:p>
          <a:p>
            <a:pPr lvl="0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Several others ………..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Prior Work Includes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8100" y="5190473"/>
            <a:ext cx="2902940" cy="44033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CC3300"/>
                </a:solidFill>
                <a:latin typeface="Times" pitchFamily="18" charset="0"/>
                <a:cs typeface="Arial" charset="0"/>
              </a:rPr>
              <a:t>A small but crucial step</a:t>
            </a:r>
            <a:endParaRPr lang="en-US" sz="2200" dirty="0">
              <a:solidFill>
                <a:srgbClr val="CC3300"/>
              </a:solidFill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9715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82"/>
            <a:ext cx="1605568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340882"/>
            <a:ext cx="1331942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8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9715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82"/>
            <a:ext cx="1605568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340882"/>
            <a:ext cx="1331942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8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4" y="6028002"/>
            <a:ext cx="5390173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36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C804B8A-19E9-4F04-8C90-9C198C82017D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355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604202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Risk Adaptive Access Control (</a:t>
            </a:r>
            <a:r>
              <a:rPr lang="en-US" sz="24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RAdAC</a:t>
            </a: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)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917575"/>
            <a:ext cx="89185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Most cyber security thinking is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microsec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Most  big cyber security threats are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macrosec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Microsec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Retail attacks </a:t>
            </a: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vs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Targeted attacks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99% of the attacks are thwarted by basic hygiene and some luck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1% of the attacks are difficult and expensive, even impossible,  to defend or detect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Rational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microsec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behavior can result in highly vulnerable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macrosec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F77632-5740-4866-92E6-B2650786B664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379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Microsec</a:t>
            </a: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4000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vs</a:t>
            </a: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4000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Macrosec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2914968" y="902970"/>
            <a:ext cx="3977322" cy="2388870"/>
          </a:xfrm>
          <a:ln w="31750">
            <a:solidFill>
              <a:srgbClr val="002060"/>
            </a:solidFill>
          </a:ln>
        </p:spPr>
        <p:txBody>
          <a:bodyPr/>
          <a:lstStyle/>
          <a:p>
            <a:pPr>
              <a:buSzPct val="90000"/>
              <a:buNone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b="1" dirty="0" smtClean="0">
                <a:ea typeface="ＭＳ Ｐゴシック" pitchFamily="34" charset="-128"/>
              </a:rPr>
              <a:t>Rights to attributes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Rights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Labels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Roles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</a:t>
            </a:r>
          </a:p>
          <a:p>
            <a:pPr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30F73F-C38F-44D6-905D-29ACD7DCCFFC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072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Authorization Leap</a:t>
            </a:r>
            <a:endParaRPr lang="en-US" sz="32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220" y="4069080"/>
            <a:ext cx="2880360" cy="2446020"/>
          </a:xfrm>
          <a:prstGeom prst="rect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Benefits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Decentralized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Dynamic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Contextual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Consolidated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56338" y="4072890"/>
            <a:ext cx="2727642" cy="2446020"/>
          </a:xfrm>
          <a:prstGeom prst="rect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Risks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Complexity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Confusion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Attribute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trust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800" kern="0" dirty="0" smtClean="0"/>
              <a:t> Policy trust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982" y="338456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Messy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8482" y="338837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Chaotic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 bwMode="auto">
          <a:xfrm>
            <a:off x="1856911" y="3646170"/>
            <a:ext cx="5312239" cy="3429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72000" y="342900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??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Automated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Adaptive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Managed but not solved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Cyber Security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5362" y="2442411"/>
            <a:ext cx="16081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906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 enough</a:t>
            </a:r>
          </a:p>
          <a:p>
            <a:pPr>
              <a:buSzPct val="90000"/>
              <a:buNone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Mass </a:t>
            </a:r>
            <a:r>
              <a:rPr lang="en-US" sz="3200" dirty="0" smtClean="0">
                <a:ea typeface="ＭＳ Ｐゴシック" pitchFamily="34" charset="-128"/>
              </a:rPr>
              <a:t>scale, not very high 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 ATM network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 On-line banking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One of a kind, extremely high assurance</a:t>
            </a:r>
            <a:endParaRPr lang="en-US" sz="32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US President’s nuclear football </a:t>
            </a:r>
            <a:endParaRPr lang="en-US" sz="28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0161" y="2447925"/>
            <a:ext cx="294183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00125"/>
            <a:ext cx="9302750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Our successes are not studied as success stories 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 Our successes are not attainable via current cyber security science, engineering, doctrine</a:t>
            </a: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8776A36-19B8-4921-86B6-529DFBE38818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458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</a:t>
            </a:r>
            <a:r>
              <a:rPr lang="en-US" sz="40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Paradox</a:t>
            </a:r>
            <a:endParaRPr lang="en-US" sz="4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3" y="0"/>
            <a:ext cx="5235575" cy="68421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131F49"/>
                </a:solidFill>
              </a:rPr>
              <a:t>Cyber Security</a:t>
            </a:r>
            <a:endParaRPr lang="en-US" sz="4000" b="1" dirty="0" smtClean="0">
              <a:solidFill>
                <a:srgbClr val="131F49"/>
              </a:solidFill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226536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Cyber Security is all about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tradeoffs and adjustments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automation (in future) </a:t>
            </a:r>
          </a:p>
          <a:p>
            <a:pPr>
              <a:buSzPct val="75000"/>
              <a:buFont typeface="Wingdings" pitchFamily="2" charset="2"/>
              <a:buNone/>
            </a:pPr>
            <a:endParaRPr lang="en-US" sz="4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FBAB7ED1-1CF0-4501-AD03-4ED9854218F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92113" y="3113088"/>
            <a:ext cx="9448800" cy="2027237"/>
            <a:chOff x="247" y="2130"/>
            <a:chExt cx="5952" cy="1277"/>
          </a:xfrm>
        </p:grpSpPr>
        <p:sp>
          <p:nvSpPr>
            <p:cNvPr id="23562" name="Line 18"/>
            <p:cNvSpPr>
              <a:spLocks noChangeShapeType="1"/>
            </p:cNvSpPr>
            <p:nvPr/>
          </p:nvSpPr>
          <p:spPr bwMode="auto">
            <a:xfrm>
              <a:off x="784" y="2130"/>
              <a:ext cx="479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Text Box 19"/>
            <p:cNvSpPr txBox="1">
              <a:spLocks noChangeArrowheads="1"/>
            </p:cNvSpPr>
            <p:nvPr/>
          </p:nvSpPr>
          <p:spPr bwMode="auto">
            <a:xfrm>
              <a:off x="344" y="2219"/>
              <a:ext cx="1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Productivity</a:t>
              </a:r>
            </a:p>
          </p:txBody>
        </p:sp>
        <p:sp>
          <p:nvSpPr>
            <p:cNvPr id="23564" name="Text Box 20"/>
            <p:cNvSpPr txBox="1">
              <a:spLocks noChangeArrowheads="1"/>
            </p:cNvSpPr>
            <p:nvPr/>
          </p:nvSpPr>
          <p:spPr bwMode="auto">
            <a:xfrm>
              <a:off x="5149" y="2219"/>
              <a:ext cx="7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Security</a:t>
              </a:r>
            </a:p>
          </p:txBody>
        </p:sp>
        <p:sp>
          <p:nvSpPr>
            <p:cNvPr id="23565" name="Text Box 21"/>
            <p:cNvSpPr txBox="1">
              <a:spLocks noChangeArrowheads="1"/>
            </p:cNvSpPr>
            <p:nvPr/>
          </p:nvSpPr>
          <p:spPr bwMode="auto">
            <a:xfrm>
              <a:off x="247" y="2657"/>
              <a:ext cx="198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Let’s build it</a:t>
              </a:r>
            </a:p>
            <a:p>
              <a:r>
                <a:rPr lang="en-US"/>
                <a:t>Cash out the benefits</a:t>
              </a:r>
            </a:p>
            <a:p>
              <a:r>
                <a:rPr lang="en-US"/>
                <a:t>Next generation can secure it</a:t>
              </a:r>
            </a:p>
          </p:txBody>
        </p:sp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4155" y="2657"/>
              <a:ext cx="204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Let’s not build it</a:t>
              </a:r>
            </a:p>
            <a:p>
              <a:r>
                <a:rPr lang="en-US"/>
                <a:t>Let’s bake in super-security to</a:t>
              </a:r>
            </a:p>
            <a:p>
              <a:r>
                <a:rPr lang="en-US"/>
                <a:t>make it unusable/unaffordable</a:t>
              </a:r>
            </a:p>
            <a:p>
              <a:r>
                <a:rPr lang="en-US"/>
                <a:t>Let’s sell unproven solutions</a:t>
              </a:r>
            </a:p>
          </p:txBody>
        </p:sp>
      </p:grpSp>
      <p:sp>
        <p:nvSpPr>
          <p:cNvPr id="23560" name="Line 23"/>
          <p:cNvSpPr>
            <a:spLocks noChangeShapeType="1"/>
          </p:cNvSpPr>
          <p:nvPr/>
        </p:nvSpPr>
        <p:spPr bwMode="auto">
          <a:xfrm>
            <a:off x="5116513" y="3101975"/>
            <a:ext cx="0" cy="20129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25"/>
          <p:cNvSpPr txBox="1">
            <a:spLocks noChangeArrowheads="1"/>
          </p:cNvSpPr>
          <p:nvPr/>
        </p:nvSpPr>
        <p:spPr bwMode="auto">
          <a:xfrm>
            <a:off x="3000068" y="5481638"/>
            <a:ext cx="42328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 smtClean="0"/>
              <a:t>sweet spot in the middle</a:t>
            </a:r>
            <a:endParaRPr lang="en-US" dirty="0"/>
          </a:p>
          <a:p>
            <a:pPr algn="ctr"/>
            <a:r>
              <a:rPr lang="en-US" dirty="0"/>
              <a:t>We don’t know how to predictably find </a:t>
            </a:r>
            <a:r>
              <a:rPr lang="en-US" dirty="0" smtClean="0"/>
              <a:t>it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maintain position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1" y="1863090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34" y="112776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53" y="585216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7572</TotalTime>
  <Words>1492</Words>
  <Application>Microsoft Office PowerPoint</Application>
  <PresentationFormat>Custom</PresentationFormat>
  <Paragraphs>478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Cyber Security</vt:lpstr>
      <vt:lpstr>Slide 8</vt:lpstr>
      <vt:lpstr>Slide 9</vt:lpstr>
      <vt:lpstr>Slide 10</vt:lpstr>
      <vt:lpstr>Slide 11</vt:lpstr>
      <vt:lpstr>Cyber Security Technologies</vt:lpstr>
      <vt:lpstr>Slide 13</vt:lpstr>
      <vt:lpstr>Slide 14</vt:lpstr>
      <vt:lpstr>Slide 15</vt:lpstr>
      <vt:lpstr>Slide 16</vt:lpstr>
      <vt:lpstr>Slide 17</vt:lpstr>
      <vt:lpstr>Fundamental Theorem of RBAC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965</cp:revision>
  <cp:lastPrinted>2012-11-13T22:38:33Z</cp:lastPrinted>
  <dcterms:created xsi:type="dcterms:W3CDTF">2010-02-19T20:53:39Z</dcterms:created>
  <dcterms:modified xsi:type="dcterms:W3CDTF">2013-06-17T17:45:38Z</dcterms:modified>
</cp:coreProperties>
</file>