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2" r:id="rId1"/>
    <p:sldMasterId id="2147483684" r:id="rId2"/>
    <p:sldMasterId id="2147483696" r:id="rId3"/>
    <p:sldMasterId id="2147483660" r:id="rId4"/>
    <p:sldMasterId id="2147484044" r:id="rId5"/>
  </p:sldMasterIdLst>
  <p:notesMasterIdLst>
    <p:notesMasterId r:id="rId35"/>
  </p:notesMasterIdLst>
  <p:handoutMasterIdLst>
    <p:handoutMasterId r:id="rId36"/>
  </p:handoutMasterIdLst>
  <p:sldIdLst>
    <p:sldId id="280" r:id="rId6"/>
    <p:sldId id="337" r:id="rId7"/>
    <p:sldId id="336" r:id="rId8"/>
    <p:sldId id="335" r:id="rId9"/>
    <p:sldId id="331" r:id="rId10"/>
    <p:sldId id="334" r:id="rId11"/>
    <p:sldId id="333" r:id="rId12"/>
    <p:sldId id="332" r:id="rId13"/>
    <p:sldId id="339" r:id="rId14"/>
    <p:sldId id="341" r:id="rId15"/>
    <p:sldId id="342" r:id="rId16"/>
    <p:sldId id="343" r:id="rId17"/>
    <p:sldId id="344" r:id="rId18"/>
    <p:sldId id="345" r:id="rId19"/>
    <p:sldId id="351" r:id="rId20"/>
    <p:sldId id="352" r:id="rId21"/>
    <p:sldId id="353" r:id="rId22"/>
    <p:sldId id="354" r:id="rId23"/>
    <p:sldId id="365" r:id="rId24"/>
    <p:sldId id="364" r:id="rId25"/>
    <p:sldId id="366" r:id="rId26"/>
    <p:sldId id="367" r:id="rId27"/>
    <p:sldId id="368" r:id="rId28"/>
    <p:sldId id="370" r:id="rId29"/>
    <p:sldId id="369" r:id="rId30"/>
    <p:sldId id="371" r:id="rId31"/>
    <p:sldId id="372" r:id="rId32"/>
    <p:sldId id="373" r:id="rId33"/>
    <p:sldId id="374" r:id="rId34"/>
  </p:sldIdLst>
  <p:sldSz cx="10080625" cy="7559675"/>
  <p:notesSz cx="7315200" cy="96012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318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6477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8636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0795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50021"/>
    <a:srgbClr val="CC3300"/>
    <a:srgbClr val="131F4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338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-2672" y="-104"/>
      </p:cViewPr>
      <p:guideLst>
        <p:guide orient="horz" pos="2749"/>
        <p:guide pos="2033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686" tIns="43343" rIns="86686" bIns="43343" numCol="1" anchor="t" anchorCtr="0" compatLnSpc="1">
            <a:prstTxWarp prst="textNoShape">
              <a:avLst/>
            </a:prstTxWarp>
          </a:bodyPr>
          <a:lstStyle>
            <a:lvl1pPr defTabSz="457711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686" tIns="43343" rIns="86686" bIns="43343" numCol="1" anchor="t" anchorCtr="0" compatLnSpc="1">
            <a:prstTxWarp prst="textNoShape">
              <a:avLst/>
            </a:prstTxWarp>
          </a:bodyPr>
          <a:lstStyle>
            <a:lvl1pPr algn="r" defTabSz="457711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9EFA1752-2B6F-40E1-9F93-0C9DB23DB42C}" type="datetime1">
              <a:rPr lang="en-US"/>
              <a:pPr>
                <a:defRPr/>
              </a:pPr>
              <a:t>6/20/2012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1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686" tIns="43343" rIns="86686" bIns="43343" numCol="1" anchor="b" anchorCtr="0" compatLnSpc="1">
            <a:prstTxWarp prst="textNoShape">
              <a:avLst/>
            </a:prstTxWarp>
          </a:bodyPr>
          <a:lstStyle>
            <a:lvl1pPr defTabSz="457711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686" tIns="43343" rIns="86686" bIns="43343" numCol="1" anchor="b" anchorCtr="0" compatLnSpc="1">
            <a:prstTxWarp prst="textNoShape">
              <a:avLst/>
            </a:prstTxWarp>
          </a:bodyPr>
          <a:lstStyle>
            <a:lvl1pPr algn="r" defTabSz="457711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5DDCD5CE-D939-433D-9705-3D24953AD6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7560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799013" cy="3598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31839" y="4559300"/>
            <a:ext cx="5851525" cy="431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1"/>
            <a:ext cx="3173414" cy="47942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57711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84921" algn="l"/>
                <a:tab pos="1373134" algn="l"/>
                <a:tab pos="2058055" algn="l"/>
                <a:tab pos="274627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140200" y="1"/>
            <a:ext cx="3173414" cy="47942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57711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84921" algn="l"/>
                <a:tab pos="1373134" algn="l"/>
                <a:tab pos="2058055" algn="l"/>
                <a:tab pos="274627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120189"/>
            <a:ext cx="3173414" cy="47942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457711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84921" algn="l"/>
                <a:tab pos="1373134" algn="l"/>
                <a:tab pos="2058055" algn="l"/>
                <a:tab pos="274627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140200" y="9120189"/>
            <a:ext cx="3173414" cy="47942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57711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84921" algn="l"/>
                <a:tab pos="1373134" algn="l"/>
                <a:tab pos="2058055" algn="l"/>
                <a:tab pos="274627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E6703E5-A21F-4313-BA9E-B2DFCA6C23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08976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ＭＳ Ｐゴシック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57125">
              <a:tabLst>
                <a:tab pos="680927" algn="l"/>
                <a:tab pos="1369789" algn="l"/>
                <a:tab pos="2055477" algn="l"/>
                <a:tab pos="2742751" algn="l"/>
              </a:tabLst>
            </a:pPr>
            <a:fld id="{0C137A8E-DCD0-4026-8679-7DAC59B2E3EE}" type="slidenum">
              <a:rPr lang="en-GB" smtClean="0"/>
              <a:pPr defTabSz="457125">
                <a:tabLst>
                  <a:tab pos="680927" algn="l"/>
                  <a:tab pos="1369789" algn="l"/>
                  <a:tab pos="2055477" algn="l"/>
                  <a:tab pos="2742751" algn="l"/>
                </a:tabLst>
              </a:pPr>
              <a:t>1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4559301"/>
            <a:ext cx="5853112" cy="43211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A8533-5538-4759-B24B-7285295CFABD}" type="datetime1">
              <a:rPr lang="en-US"/>
              <a:pPr>
                <a:defRPr/>
              </a:pPr>
              <a:t>6/20/2012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29D39-929B-47D6-9F07-C55381DFF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FD001-DF5A-49ED-8BC5-7BBFC3FB44F9}" type="datetime1">
              <a:rPr lang="en-US"/>
              <a:pPr>
                <a:defRPr/>
              </a:pPr>
              <a:t>6/20/2012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C882D-BA0E-4156-A3F2-6CCA4F2A5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F0AE7-28DD-4852-BA3E-E7905EE3F562}" type="datetime1">
              <a:rPr lang="en-US"/>
              <a:pPr>
                <a:defRPr/>
              </a:pPr>
              <a:t>6/20/2012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7BA52-FCD2-45E7-A9BF-0C63A4B2F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042CA-B8CD-41D9-8949-D03C1566A0E3}" type="datetime1">
              <a:rPr lang="en-US"/>
              <a:pPr>
                <a:defRPr/>
              </a:pPr>
              <a:t>6/20/2012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80607-37F1-48F1-8925-DA1C269E8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0B157-99C1-4433-B83A-B82C44B5479D}" type="datetime1">
              <a:rPr lang="en-US"/>
              <a:pPr>
                <a:defRPr/>
              </a:pPr>
              <a:t>6/20/2012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C474C-46B2-4446-BA07-B1E887D7E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D56CB-245D-4A10-8A5C-92A415482CCA}" type="datetime1">
              <a:rPr lang="en-US"/>
              <a:pPr>
                <a:defRPr/>
              </a:pPr>
              <a:t>6/20/2012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62919-9C21-4FD6-9997-562236006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DF5EE-C6D4-4B1E-92E0-D20E05AE8C1C}" type="datetime1">
              <a:rPr lang="en-US"/>
              <a:pPr>
                <a:defRPr/>
              </a:pPr>
              <a:t>6/20/2012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5F226-6A3A-4E06-99F4-9A0F29AB9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AABD7-C966-40EA-9470-64EDB373436E}" type="datetime1">
              <a:rPr lang="en-US"/>
              <a:pPr>
                <a:defRPr/>
              </a:pPr>
              <a:t>6/20/2012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E3DD5-0851-4F4F-8B79-CE1028EA4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71528-2F75-40B3-83AB-5E0C7F5FFE00}" type="datetime1">
              <a:rPr lang="en-US"/>
              <a:pPr>
                <a:defRPr/>
              </a:pPr>
              <a:t>6/20/2012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7CE04-270F-489C-8609-BD36C5210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8B1DD-2EEB-4C92-A939-6E15ED568C0A}" type="datetime1">
              <a:rPr lang="en-US"/>
              <a:pPr>
                <a:defRPr/>
              </a:pPr>
              <a:t>6/20/2012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53FF5-46BB-4294-AE5B-96801AF981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42173-893D-43B8-953F-46F57DCD2CB1}" type="datetime1">
              <a:rPr lang="en-US"/>
              <a:pPr>
                <a:defRPr/>
              </a:pPr>
              <a:t>6/20/2012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5EA9B-512A-4AF6-A1FD-0DBF8A248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2D772-0122-45E8-9279-27AD1ACB66F5}" type="datetime1">
              <a:rPr lang="en-US"/>
              <a:pPr>
                <a:defRPr/>
              </a:pPr>
              <a:t>6/20/2012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6AEA6-42C7-4650-B746-966DF6EC9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E7923-3BD9-4E2C-AE2B-C103004F0883}" type="datetime1">
              <a:rPr lang="en-US"/>
              <a:pPr>
                <a:defRPr/>
              </a:pPr>
              <a:t>6/20/2012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B6617-A612-4062-BE23-203378EC9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BDA36-4BE0-4353-AAC4-0131C4D69FDB}" type="datetime1">
              <a:rPr lang="en-US"/>
              <a:pPr>
                <a:defRPr/>
              </a:pPr>
              <a:t>6/20/2012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FA396-2E9F-423F-9BC1-B3A4D9506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CED28-C685-4939-A5D5-27F99889AF6E}" type="datetime1">
              <a:rPr lang="en-US"/>
              <a:pPr>
                <a:defRPr/>
              </a:pPr>
              <a:t>6/20/2012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A231E-3063-4692-B6D4-1D3D91F98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EE209-7275-4909-97D1-F8A0D95EA75C}" type="datetime1">
              <a:rPr lang="en-US"/>
              <a:pPr>
                <a:defRPr/>
              </a:pPr>
              <a:t>6/20/2012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1E322-F0BB-4838-9F63-EA2CAAE09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EA9BE-16EF-489E-BF20-57B585EC6CC9}" type="datetime1">
              <a:rPr lang="en-US"/>
              <a:pPr>
                <a:defRPr/>
              </a:pPr>
              <a:t>6/20/2012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539CF-4739-4542-A10F-6B52583B5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990B6-74C3-4125-8F0F-2C933149C71B}" type="datetime1">
              <a:rPr lang="en-US"/>
              <a:pPr>
                <a:defRPr/>
              </a:pPr>
              <a:t>6/20/2012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E3A25-ABD4-406C-921E-0CAE11307A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68C61-A4FA-4602-8348-0356D25F60A7}" type="datetime1">
              <a:rPr lang="en-US"/>
              <a:pPr>
                <a:defRPr/>
              </a:pPr>
              <a:t>6/20/2012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5FCEB-737C-4861-AE0F-6165CC74C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00D1B-60A9-4757-876A-FFBF061455A1}" type="datetime1">
              <a:rPr lang="en-US"/>
              <a:pPr>
                <a:defRPr/>
              </a:pPr>
              <a:t>6/20/2012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A9942-232C-4926-BADB-CDF670E44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CA543-36D1-482B-A6B0-8C3E0820FA1B}" type="datetime1">
              <a:rPr lang="en-US"/>
              <a:pPr>
                <a:defRPr/>
              </a:pPr>
              <a:t>6/20/2012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76DA8-8693-4B28-B910-D6DD04FCC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DB5A-AD82-43C4-97F9-539A7A86B068}" type="datetime1">
              <a:rPr lang="en-US"/>
              <a:pPr>
                <a:defRPr/>
              </a:pPr>
              <a:t>6/20/2012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7F81A-DF60-4D16-865A-3A33A6246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EAB87-838F-438F-A3CF-FC5CD66EB65C}" type="datetime1">
              <a:rPr lang="en-US"/>
              <a:pPr>
                <a:defRPr/>
              </a:pPr>
              <a:t>6/20/2012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9FE96-4C50-4285-9E4E-F42E734AF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34E17-700E-40E7-83AE-664FDDCCB4AC}" type="datetime1">
              <a:rPr lang="en-US"/>
              <a:pPr>
                <a:defRPr/>
              </a:pPr>
              <a:t>6/20/2012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0C0D1-6E3E-472C-AEE1-64D973207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B8E3B-C21E-43E0-B284-FCB59AA662D1}" type="datetime1">
              <a:rPr lang="en-US"/>
              <a:pPr>
                <a:defRPr/>
              </a:pPr>
              <a:t>6/20/2012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1AA86-94FB-44EB-82C9-7716D904A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CE7DA-F81F-4ED0-827C-311EF0D810C4}" type="datetime1">
              <a:rPr lang="en-US"/>
              <a:pPr>
                <a:defRPr/>
              </a:pPr>
              <a:t>6/20/2012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D3A46-114A-4AC1-9A9D-A12BBCC19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D3DC3-E015-46ED-85A6-ABF7C5FE13F1}" type="datetime1">
              <a:rPr lang="en-US"/>
              <a:pPr>
                <a:defRPr/>
              </a:pPr>
              <a:t>6/20/2012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B850B-2489-4CB1-A1EC-995AFD52B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09B26-E0FC-40AE-902A-28747004F551}" type="datetime1">
              <a:rPr lang="en-US"/>
              <a:pPr>
                <a:defRPr/>
              </a:pPr>
              <a:t>6/20/2012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3E78E-8BD0-4625-9C22-F59FBA683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D9BA3-C815-46C5-8537-EB5659753393}" type="datetime1">
              <a:rPr lang="en-US"/>
              <a:pPr>
                <a:defRPr/>
              </a:pPr>
              <a:t>6/20/2012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B2595-7489-4763-8ADA-B5EE6F5EA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5FAA4-AE56-406D-A66B-666E6023E096}" type="datetime1">
              <a:rPr lang="en-US"/>
              <a:pPr>
                <a:defRPr/>
              </a:pPr>
              <a:t>6/20/2012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B87D8-701F-416A-8323-77B07D210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81480-BFB3-4DDE-90CB-E57E0443E987}" type="datetime1">
              <a:rPr lang="en-US"/>
              <a:pPr>
                <a:defRPr/>
              </a:pPr>
              <a:t>6/20/2012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75CBD-E781-4854-A4A8-CCC5BD2D2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D003F-A569-490B-8E1A-16CC19E2F27E}" type="datetime1">
              <a:rPr lang="en-US"/>
              <a:pPr>
                <a:defRPr/>
              </a:pPr>
              <a:t>6/20/2012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D51AA-89A7-4D93-93B2-B313D917B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D87FF-43A9-4947-B646-01BBB80BF1A4}" type="datetime1">
              <a:rPr lang="en-US"/>
              <a:pPr>
                <a:defRPr/>
              </a:pPr>
              <a:t>6/20/2012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526D9-F268-4FBB-8041-B6F369E1A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FC324-FA63-48F7-87F3-755973C2A6EE}" type="datetime1">
              <a:rPr lang="en-US"/>
              <a:pPr>
                <a:defRPr/>
              </a:pPr>
              <a:t>6/20/2012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40098-0EFE-4E55-9AF4-9BECC105A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EEF30-4D1C-473C-A9C2-E2E15F758D89}" type="datetime1">
              <a:rPr lang="en-US"/>
              <a:pPr>
                <a:defRPr/>
              </a:pPr>
              <a:t>6/20/2012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3CF39-4DA2-41D0-91FF-0E5EE6338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03CE4-0665-4827-A05B-586F539067A6}" type="datetime1">
              <a:rPr lang="en-US"/>
              <a:pPr>
                <a:defRPr/>
              </a:pPr>
              <a:t>6/20/2012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5DA87-D9B2-4A0B-ACAD-A7263E5003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34C9D-9DC9-447E-B9D7-AD3799284B23}" type="datetime1">
              <a:rPr lang="en-US"/>
              <a:pPr>
                <a:defRPr/>
              </a:pPr>
              <a:t>6/20/2012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FC467-D2A4-4587-BFD3-35FED9BBF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9E979-A7A0-4DFD-8016-FAA76B28996F}" type="datetime1">
              <a:rPr lang="en-US"/>
              <a:pPr>
                <a:defRPr/>
              </a:pPr>
              <a:t>6/20/2012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656D5-3B46-4F42-8E53-4A737C041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72033-AE60-4856-97CF-28E50271BBE1}" type="datetime1">
              <a:rPr lang="en-US"/>
              <a:pPr>
                <a:defRPr/>
              </a:pPr>
              <a:t>6/20/2012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B727F-B332-4C9F-93EC-2F16F7EAC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8"/>
          <p:cNvSpPr>
            <a:spLocks noChangeShapeType="1"/>
          </p:cNvSpPr>
          <p:nvPr/>
        </p:nvSpPr>
        <p:spPr bwMode="auto">
          <a:xfrm>
            <a:off x="2527300" y="687388"/>
            <a:ext cx="5257800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498475" y="6811963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pic>
        <p:nvPicPr>
          <p:cNvPr id="4" name="Picture 9" descr="UTSAGifBlue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7088" y="304800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ICS_Medium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263" y="0"/>
            <a:ext cx="147955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0AC0B-A916-4877-ADE0-E50404926DAE}" type="datetime1">
              <a:rPr lang="en-US"/>
              <a:pPr>
                <a:defRPr/>
              </a:pPr>
              <a:t>6/20/2012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D5EB0-CF48-4948-8478-82307DB621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1FEAC-EFBC-4F59-9ED1-883C63297C14}" type="datetime1">
              <a:rPr lang="en-US"/>
              <a:pPr>
                <a:defRPr/>
              </a:pPr>
              <a:t>6/20/2012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4BB1D-2AFD-4006-B095-647BD40C7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BC112-D9B6-4B9C-86C3-4D8E2649AA72}" type="datetime1">
              <a:rPr lang="en-US"/>
              <a:pPr>
                <a:defRPr/>
              </a:pPr>
              <a:t>6/20/2012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EB1F-37DE-4C51-9E66-337583CBB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95961-C4CA-42E6-96F8-89428B0DC235}" type="datetime1">
              <a:rPr lang="en-US"/>
              <a:pPr>
                <a:defRPr/>
              </a:pPr>
              <a:t>6/20/2012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8F701-7412-4176-B81B-535EC073A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D9104-C032-4CBE-8F37-8867382B493F}" type="datetime1">
              <a:rPr lang="en-US"/>
              <a:pPr>
                <a:defRPr/>
              </a:pPr>
              <a:t>6/20/2012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7894E-BB77-4D63-A5EA-B83339D01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2EC7E-925E-4441-B13E-B43806856169}" type="datetime1">
              <a:rPr lang="en-US"/>
              <a:pPr>
                <a:defRPr/>
              </a:pPr>
              <a:t>6/20/2012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20E3F-7349-4CB6-9CDC-27BB8E8AD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58642E3D-FE0C-4A26-BB08-3B273E1EEAC9}" type="datetime1">
              <a:rPr lang="en-US"/>
              <a:pPr>
                <a:defRPr/>
              </a:pPr>
              <a:t>6/20/2012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3A962563-6407-4E9B-88F1-1AD04C99F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2" r:id="rId1"/>
    <p:sldLayoutId id="2147484343" r:id="rId2"/>
    <p:sldLayoutId id="2147484344" r:id="rId3"/>
    <p:sldLayoutId id="2147484345" r:id="rId4"/>
    <p:sldLayoutId id="2147484346" r:id="rId5"/>
    <p:sldLayoutId id="2147484347" r:id="rId6"/>
    <p:sldLayoutId id="2147484348" r:id="rId7"/>
    <p:sldLayoutId id="2147484349" r:id="rId8"/>
    <p:sldLayoutId id="2147484350" r:id="rId9"/>
    <p:sldLayoutId id="2147484351" r:id="rId10"/>
    <p:sldLayoutId id="214748435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474FC442-BB0D-4A0D-884B-021EE3E35A59}" type="datetime1">
              <a:rPr lang="en-US"/>
              <a:pPr>
                <a:defRPr/>
              </a:pPr>
              <a:t>6/20/2012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E32EDE55-3144-4269-9BDB-65928EBB1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3" r:id="rId1"/>
    <p:sldLayoutId id="2147484354" r:id="rId2"/>
    <p:sldLayoutId id="2147484355" r:id="rId3"/>
    <p:sldLayoutId id="2147484356" r:id="rId4"/>
    <p:sldLayoutId id="2147484357" r:id="rId5"/>
    <p:sldLayoutId id="2147484358" r:id="rId6"/>
    <p:sldLayoutId id="2147484359" r:id="rId7"/>
    <p:sldLayoutId id="2147484360" r:id="rId8"/>
    <p:sldLayoutId id="2147484361" r:id="rId9"/>
    <p:sldLayoutId id="2147484362" r:id="rId10"/>
    <p:sldLayoutId id="214748436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D53CCD91-9A9B-449B-AA0D-FBBFCB6024C2}" type="datetime1">
              <a:rPr lang="en-US"/>
              <a:pPr>
                <a:defRPr/>
              </a:pPr>
              <a:t>6/20/2012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BB840911-77F9-430E-9286-9CE0CF8B5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4" r:id="rId1"/>
    <p:sldLayoutId id="2147484365" r:id="rId2"/>
    <p:sldLayoutId id="2147484366" r:id="rId3"/>
    <p:sldLayoutId id="2147484367" r:id="rId4"/>
    <p:sldLayoutId id="2147484368" r:id="rId5"/>
    <p:sldLayoutId id="2147484369" r:id="rId6"/>
    <p:sldLayoutId id="2147484370" r:id="rId7"/>
    <p:sldLayoutId id="2147484371" r:id="rId8"/>
    <p:sldLayoutId id="2147484372" r:id="rId9"/>
    <p:sldLayoutId id="2147484373" r:id="rId10"/>
    <p:sldLayoutId id="214748437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2690813" y="57150"/>
            <a:ext cx="472122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204913"/>
            <a:ext cx="9072563" cy="531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6980238"/>
            <a:ext cx="2351088" cy="401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E6E2357-4B04-4F99-AF83-0C6F0A23AA75}" type="datetime1">
              <a:rPr lang="en-US"/>
              <a:pPr>
                <a:defRPr/>
              </a:pPr>
              <a:t>6/20/2012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14700" y="7007225"/>
            <a:ext cx="3321050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pic>
        <p:nvPicPr>
          <p:cNvPr id="4102" name="Picture 9" descr="UTSAGifBlue.gif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447088" y="304800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9" descr="2010-02-17 ICS Master Logo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8925" y="233363"/>
            <a:ext cx="17907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8"/>
          <p:cNvSpPr>
            <a:spLocks noChangeShapeType="1"/>
          </p:cNvSpPr>
          <p:nvPr userDrawn="1"/>
        </p:nvSpPr>
        <p:spPr bwMode="auto">
          <a:xfrm>
            <a:off x="2527300" y="828675"/>
            <a:ext cx="5257800" cy="1588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0" name="Line 9"/>
          <p:cNvSpPr>
            <a:spLocks noChangeShapeType="1"/>
          </p:cNvSpPr>
          <p:nvPr userDrawn="1"/>
        </p:nvSpPr>
        <p:spPr bwMode="auto">
          <a:xfrm>
            <a:off x="498475" y="6811963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3B8BEDD-5D90-4C8F-A080-7865D9DB2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5" r:id="rId1"/>
    <p:sldLayoutId id="2147484376" r:id="rId2"/>
    <p:sldLayoutId id="2147484377" r:id="rId3"/>
    <p:sldLayoutId id="2147484378" r:id="rId4"/>
    <p:sldLayoutId id="2147484379" r:id="rId5"/>
    <p:sldLayoutId id="2147484380" r:id="rId6"/>
    <p:sldLayoutId id="2147484381" r:id="rId7"/>
    <p:sldLayoutId id="2147484382" r:id="rId8"/>
    <p:sldLayoutId id="2147484383" r:id="rId9"/>
    <p:sldLayoutId id="2147484384" r:id="rId10"/>
    <p:sldLayoutId id="214748438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343400" y="0"/>
            <a:ext cx="5197475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914400"/>
            <a:ext cx="9069387" cy="584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defRPr>
            </a:lvl1pPr>
          </a:lstStyle>
          <a:p>
            <a:pPr>
              <a:defRPr/>
            </a:pPr>
            <a:fld id="{779B0FFF-52D7-4B48-8273-CB03D59A2296}" type="datetime1">
              <a:rPr lang="en-US"/>
              <a:pPr>
                <a:defRPr/>
              </a:pPr>
              <a:t>6/20/2012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ftr" idx="3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7226300" y="6886575"/>
            <a:ext cx="2346325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7084A2E2-4245-4880-AA04-A3886BD21E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6" r:id="rId1"/>
  </p:sldLayoutIdLst>
  <p:hf hdr="0" ftr="0" dt="0"/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5pPr>
      <a:lvl6pPr marL="15367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6pPr>
      <a:lvl7pPr marL="19939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7pPr>
      <a:lvl8pPr marL="24511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8pPr>
      <a:lvl9pPr marL="29083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9pPr>
    </p:titleStyle>
    <p:bodyStyle>
      <a:lvl1pPr marL="431800" indent="-32385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buChar char=""/>
        <a:defRPr sz="28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marL="863600" indent="-287338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75000"/>
        <a:buFont typeface="Symbol" pitchFamily="18" charset="2"/>
        <a:buChar char=""/>
        <a:defRPr sz="2400">
          <a:solidFill>
            <a:srgbClr val="000000"/>
          </a:solidFill>
          <a:latin typeface="Arial" charset="0"/>
          <a:ea typeface="ＭＳ Ｐゴシック" charset="-128"/>
        </a:defRPr>
      </a:lvl2pPr>
      <a:lvl3pPr marL="1295400" indent="-215900" algn="l" defTabSz="457200" rtl="0" eaLnBrk="0" fontAlgn="base" hangingPunct="0">
        <a:spcBef>
          <a:spcPct val="0"/>
        </a:spcBef>
        <a:spcAft>
          <a:spcPts val="850"/>
        </a:spcAft>
        <a:buClr>
          <a:srgbClr val="000000"/>
        </a:buClr>
        <a:buSzPct val="45000"/>
        <a:buFont typeface="Wingdings" pitchFamily="2" charset="2"/>
        <a:buChar char=""/>
        <a:defRPr sz="2400">
          <a:solidFill>
            <a:srgbClr val="000000"/>
          </a:solidFill>
          <a:latin typeface="Arial" charset="0"/>
          <a:ea typeface="ＭＳ Ｐゴシック" charset="-128"/>
        </a:defRPr>
      </a:lvl3pPr>
      <a:lvl4pPr marL="1727200" indent="-215900" algn="l" defTabSz="457200" rtl="0" eaLnBrk="0" fontAlgn="base" hangingPunct="0">
        <a:spcBef>
          <a:spcPct val="0"/>
        </a:spcBef>
        <a:spcAft>
          <a:spcPts val="575"/>
        </a:spcAft>
        <a:buClr>
          <a:srgbClr val="000000"/>
        </a:buClr>
        <a:buSzPct val="75000"/>
        <a:buFont typeface="Symbol" pitchFamily="18" charset="2"/>
        <a:buChar char=""/>
        <a:defRPr sz="2000">
          <a:solidFill>
            <a:srgbClr val="000000"/>
          </a:solidFill>
          <a:latin typeface="Arial" charset="0"/>
          <a:ea typeface="ＭＳ Ｐゴシック" charset="-128"/>
        </a:defRPr>
      </a:lvl4pPr>
      <a:lvl5pPr marL="2159000" indent="-215900" algn="l" defTabSz="457200" rtl="0" eaLnBrk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Arial" charset="0"/>
          <a:ea typeface="ＭＳ Ｐゴシック" charset="-128"/>
        </a:defRPr>
      </a:lvl5pPr>
      <a:lvl6pPr marL="26162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6pPr>
      <a:lvl7pPr marL="30734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7pPr>
      <a:lvl8pPr marL="35306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8pPr>
      <a:lvl9pPr marL="39878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392113" y="1112838"/>
            <a:ext cx="9144000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/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dirty="0" smtClean="0"/>
              <a:t>The Authorization Leap from Rights to Attributes: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dirty="0" smtClean="0"/>
              <a:t>Maturation or Chaos?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 smtClean="0">
                <a:solidFill>
                  <a:schemeClr val="tx2"/>
                </a:solidFill>
              </a:rPr>
              <a:t>Prof</a:t>
            </a:r>
            <a:r>
              <a:rPr lang="en-US" sz="2400" dirty="0">
                <a:solidFill>
                  <a:schemeClr val="tx2"/>
                </a:solidFill>
              </a:rPr>
              <a:t>. Ravi Sandhu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>
                <a:solidFill>
                  <a:schemeClr val="tx2"/>
                </a:solidFill>
              </a:rPr>
              <a:t>Executive Director </a:t>
            </a:r>
            <a:r>
              <a:rPr lang="en-US" sz="2400" dirty="0" smtClean="0">
                <a:solidFill>
                  <a:schemeClr val="tx2"/>
                </a:solidFill>
              </a:rPr>
              <a:t>and Endowed Chair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4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dirty="0" smtClean="0">
                <a:solidFill>
                  <a:schemeClr val="tx2"/>
                </a:solidFill>
              </a:rPr>
              <a:t>SACMAT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dirty="0" smtClean="0">
                <a:solidFill>
                  <a:schemeClr val="tx2"/>
                </a:solidFill>
              </a:rPr>
              <a:t>June 21, 2012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 smtClean="0">
                <a:solidFill>
                  <a:schemeClr val="tx2"/>
                </a:solidFill>
              </a:rPr>
              <a:t>ravi.sandhu@utsa.edu</a:t>
            </a:r>
            <a:endParaRPr lang="en-US" sz="16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>
                <a:solidFill>
                  <a:schemeClr val="tx2"/>
                </a:solidFill>
              </a:rPr>
              <a:t>www.profsandhu.com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>
                <a:solidFill>
                  <a:schemeClr val="tx2"/>
                </a:solidFill>
              </a:rPr>
              <a:t>www.ics.utsa.edu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>
                <a:solidFill>
                  <a:schemeClr val="tx2"/>
                </a:solidFill>
              </a:rPr>
              <a:t> 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5029200" y="6172200"/>
            <a:ext cx="15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/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</a:rPr>
              <a:t>© Ravi  Sandhu</a:t>
            </a:r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3" y="1588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800" b="1" dirty="0">
                <a:solidFill>
                  <a:srgbClr val="131F49"/>
                </a:solidFill>
              </a:rPr>
              <a:t>Institute for Cyber Security</a:t>
            </a:r>
            <a:endParaRPr lang="en-US" sz="2400" b="1" dirty="0">
              <a:solidFill>
                <a:srgbClr val="131F4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10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b="1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ABAC Status</a:t>
            </a:r>
            <a:endParaRPr lang="en-US" sz="40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7073" y="1070928"/>
            <a:ext cx="6235700" cy="552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3653473" y="3433128"/>
            <a:ext cx="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967673" y="2823528"/>
            <a:ext cx="1495425" cy="590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 defTabSz="1008063" hangingPunct="1">
              <a:buClrTx/>
              <a:buSzTx/>
              <a:buFontTx/>
              <a:buNone/>
            </a:pPr>
            <a:r>
              <a:rPr lang="en-US" sz="1600">
                <a:solidFill>
                  <a:srgbClr val="000000"/>
                </a:solidFill>
                <a:latin typeface="Times" pitchFamily="18" charset="0"/>
                <a:cs typeface="Arial" charset="0"/>
              </a:rPr>
              <a:t>RBAC96</a:t>
            </a:r>
          </a:p>
          <a:p>
            <a:pPr algn="ctr" defTabSz="1008063" hangingPunct="1">
              <a:buClrTx/>
              <a:buSzTx/>
              <a:buFontTx/>
              <a:buNone/>
            </a:pPr>
            <a:r>
              <a:rPr lang="en-US" sz="1600">
                <a:solidFill>
                  <a:srgbClr val="000000"/>
                </a:solidFill>
                <a:latin typeface="Times" pitchFamily="18" charset="0"/>
                <a:cs typeface="Arial" charset="0"/>
              </a:rPr>
              <a:t>paper</a:t>
            </a: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5406073" y="1832928"/>
            <a:ext cx="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720273" y="1223328"/>
            <a:ext cx="1495425" cy="590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 defTabSz="1008063" hangingPunct="1">
              <a:buClrTx/>
              <a:buSzTx/>
              <a:buFontTx/>
              <a:buNone/>
            </a:pPr>
            <a:r>
              <a:rPr lang="en-US" sz="1600">
                <a:solidFill>
                  <a:srgbClr val="000000"/>
                </a:solidFill>
                <a:latin typeface="Times" pitchFamily="18" charset="0"/>
                <a:cs typeface="Arial" charset="0"/>
              </a:rPr>
              <a:t>Proposed</a:t>
            </a:r>
          </a:p>
          <a:p>
            <a:pPr algn="ctr" defTabSz="1008063" hangingPunct="1">
              <a:buClrTx/>
              <a:buSzTx/>
              <a:buFontTx/>
              <a:buNone/>
            </a:pPr>
            <a:r>
              <a:rPr lang="en-US" sz="1600">
                <a:solidFill>
                  <a:srgbClr val="000000"/>
                </a:solidFill>
                <a:latin typeface="Times" pitchFamily="18" charset="0"/>
                <a:cs typeface="Arial" charset="0"/>
              </a:rPr>
              <a:t>Standard</a:t>
            </a: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6549073" y="918528"/>
            <a:ext cx="0" cy="5730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6625273" y="842328"/>
            <a:ext cx="1066800" cy="590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 defTabSz="1008063" hangingPunct="1">
              <a:buClrTx/>
              <a:buSzTx/>
              <a:buFontTx/>
              <a:buNone/>
            </a:pPr>
            <a:r>
              <a:rPr lang="en-US" sz="1600">
                <a:solidFill>
                  <a:srgbClr val="000000"/>
                </a:solidFill>
                <a:latin typeface="Times" pitchFamily="18" charset="0"/>
                <a:cs typeface="Arial" charset="0"/>
              </a:rPr>
              <a:t>Standard</a:t>
            </a:r>
          </a:p>
          <a:p>
            <a:pPr algn="ctr" defTabSz="1008063" hangingPunct="1">
              <a:buClrTx/>
              <a:buSzTx/>
              <a:buFontTx/>
              <a:buNone/>
            </a:pPr>
            <a:r>
              <a:rPr lang="en-US" sz="1600">
                <a:solidFill>
                  <a:srgbClr val="000000"/>
                </a:solidFill>
                <a:latin typeface="Times" pitchFamily="18" charset="0"/>
                <a:cs typeface="Arial" charset="0"/>
              </a:rPr>
              <a:t>Adopted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392113" y="4823460"/>
            <a:ext cx="3059747" cy="3429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C00000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530587" y="4994910"/>
            <a:ext cx="1995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ABAC still in pre/early phase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7998" y="4206796"/>
            <a:ext cx="970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1990?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82138" y="4210606"/>
            <a:ext cx="785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2012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AE6465F9-F51D-4261-B903-1E61C6D07A11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11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0485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rgbClr val="131F49"/>
                </a:solidFill>
              </a:rPr>
              <a:t>RBAC Policy Configuration Points</a:t>
            </a:r>
            <a:endParaRPr lang="en-US" sz="2800" b="1" kern="0" dirty="0">
              <a:solidFill>
                <a:srgbClr val="131F49"/>
              </a:solidFill>
              <a:latin typeface="Arial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© </a:t>
            </a:r>
            <a:r>
              <a:rPr lang="en-US" sz="1400" dirty="0" smtClean="0">
                <a:solidFill>
                  <a:srgbClr val="000000"/>
                </a:solidFill>
              </a:rPr>
              <a:t>Ravi  </a:t>
            </a:r>
            <a:r>
              <a:rPr lang="en-US" sz="1400" dirty="0">
                <a:solidFill>
                  <a:srgbClr val="000000"/>
                </a:solidFill>
              </a:rPr>
              <a:t>Sandhu</a:t>
            </a:r>
            <a:endParaRPr lang="en-GB" sz="1400" dirty="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2042" y="1515921"/>
            <a:ext cx="8846522" cy="4535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460339" y="5547749"/>
            <a:ext cx="2089184" cy="508900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</a:rPr>
              <a:t>Constraints</a:t>
            </a:r>
            <a:endParaRPr lang="en-US" sz="2600" b="1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3780234" y="4959773"/>
            <a:ext cx="1680104" cy="671971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1764109" y="4875777"/>
            <a:ext cx="3696229" cy="755968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4536281" y="3615831"/>
            <a:ext cx="924057" cy="2015913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2520156" y="3279846"/>
            <a:ext cx="2940182" cy="2351899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4620287" y="2439882"/>
            <a:ext cx="840052" cy="3191863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688167" y="1263933"/>
            <a:ext cx="2604161" cy="916020"/>
          </a:xfrm>
          <a:prstGeom prst="rect">
            <a:avLst/>
          </a:prstGeom>
          <a:solidFill>
            <a:schemeClr val="bg1"/>
          </a:solidFill>
        </p:spPr>
        <p:txBody>
          <a:bodyPr wrap="square" lIns="100794" tIns="50397" rIns="100794" bIns="50397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</a:rPr>
              <a:t>Role Hierarchy (RH)</a:t>
            </a:r>
            <a:endParaRPr lang="en-US" sz="2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AE6465F9-F51D-4261-B903-1E61C6D07A11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12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0485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rgbClr val="131F49"/>
                </a:solidFill>
              </a:rPr>
              <a:t>RBAC Policy Configuration Points</a:t>
            </a:r>
            <a:endParaRPr lang="en-US" sz="2800" b="1" kern="0" dirty="0">
              <a:solidFill>
                <a:srgbClr val="131F49"/>
              </a:solidFill>
              <a:latin typeface="Arial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© </a:t>
            </a:r>
            <a:r>
              <a:rPr lang="en-US" sz="1400" dirty="0" smtClean="0">
                <a:solidFill>
                  <a:srgbClr val="000000"/>
                </a:solidFill>
              </a:rPr>
              <a:t>Ravi  </a:t>
            </a:r>
            <a:r>
              <a:rPr lang="en-US" sz="1400" dirty="0">
                <a:solidFill>
                  <a:srgbClr val="000000"/>
                </a:solidFill>
              </a:rPr>
              <a:t>Sandhu</a:t>
            </a:r>
            <a:endParaRPr lang="en-GB" sz="1400" dirty="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2042" y="1515921"/>
            <a:ext cx="8846522" cy="4535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460339" y="5547749"/>
            <a:ext cx="2089184" cy="508900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</a:rPr>
              <a:t>Constraints</a:t>
            </a:r>
            <a:endParaRPr lang="en-US" sz="2600" b="1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3780234" y="4959773"/>
            <a:ext cx="1680104" cy="671971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1764109" y="4875777"/>
            <a:ext cx="3696229" cy="755968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4536281" y="3615831"/>
            <a:ext cx="924057" cy="2015913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2520156" y="3279846"/>
            <a:ext cx="2940182" cy="2351899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4620287" y="2439882"/>
            <a:ext cx="840052" cy="3191863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688167" y="1263933"/>
            <a:ext cx="2604161" cy="916020"/>
          </a:xfrm>
          <a:prstGeom prst="rect">
            <a:avLst/>
          </a:prstGeom>
          <a:solidFill>
            <a:schemeClr val="bg1"/>
          </a:solidFill>
        </p:spPr>
        <p:txBody>
          <a:bodyPr wrap="square" lIns="100794" tIns="50397" rIns="100794" bIns="50397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</a:rPr>
              <a:t>Role Hierarchy (RH)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44611" y="893708"/>
            <a:ext cx="2368084" cy="400110"/>
          </a:xfrm>
          <a:prstGeom prst="rect">
            <a:avLst/>
          </a:prstGeom>
          <a:solidFill>
            <a:srgbClr val="00B050">
              <a:alpha val="2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Security Architect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22841" y="1731996"/>
            <a:ext cx="1864613" cy="707886"/>
          </a:xfrm>
          <a:prstGeom prst="rect">
            <a:avLst/>
          </a:prstGeom>
          <a:solidFill>
            <a:srgbClr val="0070C0">
              <a:alpha val="2000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Security </a:t>
            </a:r>
          </a:p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Administrator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98691" y="4311278"/>
            <a:ext cx="755335" cy="400110"/>
          </a:xfrm>
          <a:prstGeom prst="rect">
            <a:avLst/>
          </a:prstGeom>
          <a:solidFill>
            <a:srgbClr val="0070C0">
              <a:alpha val="2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User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26300" y="4759718"/>
            <a:ext cx="2368084" cy="400110"/>
          </a:xfrm>
          <a:prstGeom prst="rect">
            <a:avLst/>
          </a:prstGeom>
          <a:solidFill>
            <a:srgbClr val="00B050">
              <a:alpha val="2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Security Architect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65481" y="6051726"/>
            <a:ext cx="2368084" cy="400110"/>
          </a:xfrm>
          <a:prstGeom prst="rect">
            <a:avLst/>
          </a:prstGeom>
          <a:solidFill>
            <a:srgbClr val="00B050">
              <a:alpha val="2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Security Architect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2113" y="1826010"/>
            <a:ext cx="1864613" cy="707886"/>
          </a:xfrm>
          <a:prstGeom prst="rect">
            <a:avLst/>
          </a:prstGeom>
          <a:solidFill>
            <a:srgbClr val="0070C0">
              <a:alpha val="2000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Security </a:t>
            </a:r>
          </a:p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Administrator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72560" y="3769118"/>
            <a:ext cx="1295547" cy="707886"/>
          </a:xfrm>
          <a:prstGeom prst="rect">
            <a:avLst/>
          </a:prstGeom>
          <a:solidFill>
            <a:srgbClr val="00B050">
              <a:alpha val="2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Security</a:t>
            </a:r>
          </a:p>
          <a:p>
            <a:r>
              <a:rPr lang="en-US" sz="2000" b="1" dirty="0" smtClean="0">
                <a:solidFill>
                  <a:srgbClr val="00B050"/>
                </a:solidFill>
              </a:rPr>
              <a:t>Architect</a:t>
            </a:r>
            <a:endParaRPr lang="en-US" sz="2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AE6465F9-F51D-4261-B903-1E61C6D07A11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13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0485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rgbClr val="131F49"/>
                </a:solidFill>
              </a:rPr>
              <a:t>RBAC Policy Configuration Points</a:t>
            </a:r>
            <a:endParaRPr lang="en-US" sz="2800" b="1" kern="0" dirty="0">
              <a:solidFill>
                <a:srgbClr val="131F49"/>
              </a:solidFill>
              <a:latin typeface="Arial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© </a:t>
            </a:r>
            <a:r>
              <a:rPr lang="en-US" sz="1400" dirty="0" smtClean="0">
                <a:solidFill>
                  <a:srgbClr val="000000"/>
                </a:solidFill>
              </a:rPr>
              <a:t>Ravi  </a:t>
            </a:r>
            <a:r>
              <a:rPr lang="en-US" sz="1400" dirty="0">
                <a:solidFill>
                  <a:srgbClr val="000000"/>
                </a:solidFill>
              </a:rPr>
              <a:t>Sandhu</a:t>
            </a:r>
            <a:endParaRPr lang="en-GB" sz="1400" dirty="0">
              <a:solidFill>
                <a:srgbClr val="000000"/>
              </a:solidFill>
            </a:endParaRP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0260" y="1315474"/>
            <a:ext cx="5661025" cy="423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684672" y="4846320"/>
            <a:ext cx="4504548" cy="1302107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r>
              <a:rPr lang="en-US" sz="2600" dirty="0" smtClean="0">
                <a:solidFill>
                  <a:srgbClr val="FF0000"/>
                </a:solidFill>
              </a:rPr>
              <a:t>NIST model limits constraints to Static and Dynamic Separation of Duties</a:t>
            </a:r>
            <a:endParaRPr lang="en-US" sz="2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14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b="1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ABAC Status</a:t>
            </a:r>
            <a:endParaRPr lang="en-US" sz="40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7073" y="1070928"/>
            <a:ext cx="6235700" cy="552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3653473" y="3433128"/>
            <a:ext cx="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967673" y="2823528"/>
            <a:ext cx="1495425" cy="590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 defTabSz="1008063" hangingPunct="1">
              <a:buClrTx/>
              <a:buSzTx/>
              <a:buFontTx/>
              <a:buNone/>
            </a:pPr>
            <a:r>
              <a:rPr lang="en-US" sz="1600">
                <a:solidFill>
                  <a:srgbClr val="000000"/>
                </a:solidFill>
                <a:latin typeface="Times" pitchFamily="18" charset="0"/>
                <a:cs typeface="Arial" charset="0"/>
              </a:rPr>
              <a:t>RBAC96</a:t>
            </a:r>
          </a:p>
          <a:p>
            <a:pPr algn="ctr" defTabSz="1008063" hangingPunct="1">
              <a:buClrTx/>
              <a:buSzTx/>
              <a:buFontTx/>
              <a:buNone/>
            </a:pPr>
            <a:r>
              <a:rPr lang="en-US" sz="1600">
                <a:solidFill>
                  <a:srgbClr val="000000"/>
                </a:solidFill>
                <a:latin typeface="Times" pitchFamily="18" charset="0"/>
                <a:cs typeface="Arial" charset="0"/>
              </a:rPr>
              <a:t>paper</a:t>
            </a: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5406073" y="1832928"/>
            <a:ext cx="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720273" y="1223328"/>
            <a:ext cx="1495425" cy="590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 defTabSz="1008063" hangingPunct="1">
              <a:buClrTx/>
              <a:buSzTx/>
              <a:buFontTx/>
              <a:buNone/>
            </a:pPr>
            <a:r>
              <a:rPr lang="en-US" sz="1600">
                <a:solidFill>
                  <a:srgbClr val="000000"/>
                </a:solidFill>
                <a:latin typeface="Times" pitchFamily="18" charset="0"/>
                <a:cs typeface="Arial" charset="0"/>
              </a:rPr>
              <a:t>Proposed</a:t>
            </a:r>
          </a:p>
          <a:p>
            <a:pPr algn="ctr" defTabSz="1008063" hangingPunct="1">
              <a:buClrTx/>
              <a:buSzTx/>
              <a:buFontTx/>
              <a:buNone/>
            </a:pPr>
            <a:r>
              <a:rPr lang="en-US" sz="1600">
                <a:solidFill>
                  <a:srgbClr val="000000"/>
                </a:solidFill>
                <a:latin typeface="Times" pitchFamily="18" charset="0"/>
                <a:cs typeface="Arial" charset="0"/>
              </a:rPr>
              <a:t>Standard</a:t>
            </a: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6549073" y="918528"/>
            <a:ext cx="0" cy="5730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6625273" y="842328"/>
            <a:ext cx="1066800" cy="590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 defTabSz="1008063" hangingPunct="1">
              <a:buClrTx/>
              <a:buSzTx/>
              <a:buFontTx/>
              <a:buNone/>
            </a:pPr>
            <a:r>
              <a:rPr lang="en-US" sz="1600">
                <a:solidFill>
                  <a:srgbClr val="000000"/>
                </a:solidFill>
                <a:latin typeface="Times" pitchFamily="18" charset="0"/>
                <a:cs typeface="Arial" charset="0"/>
              </a:rPr>
              <a:t>Standard</a:t>
            </a:r>
          </a:p>
          <a:p>
            <a:pPr algn="ctr" defTabSz="1008063" hangingPunct="1">
              <a:buClrTx/>
              <a:buSzTx/>
              <a:buFontTx/>
              <a:buNone/>
            </a:pPr>
            <a:r>
              <a:rPr lang="en-US" sz="1600">
                <a:solidFill>
                  <a:srgbClr val="000000"/>
                </a:solidFill>
                <a:latin typeface="Times" pitchFamily="18" charset="0"/>
                <a:cs typeface="Arial" charset="0"/>
              </a:rPr>
              <a:t>Adopted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392113" y="4823460"/>
            <a:ext cx="3059747" cy="3429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C00000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530587" y="4994910"/>
            <a:ext cx="1995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ABAC still in pre/early phase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7998" y="4206796"/>
            <a:ext cx="936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1990?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82138" y="4210606"/>
            <a:ext cx="785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2012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503238" y="1095058"/>
            <a:ext cx="9069387" cy="5842000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ea typeface="ＭＳ Ｐゴシック" pitchFamily="34" charset="-128"/>
              </a:rPr>
              <a:t>X.509, SPKI Attribute Certificates (1999 onwards)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IETF RFCs and drafts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Tightly coupled with PKI (Public-Key Infrastructure)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ea typeface="ＭＳ Ｐゴシック" pitchFamily="34" charset="-128"/>
              </a:rPr>
              <a:t>XACML (2003 onwards)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OASIS standard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Narrowly focused on particular policy combination issues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Fails to accommodate the ANSI-NIST RBAC standard model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Fails to address user subject mapping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ea typeface="ＭＳ Ｐゴシック" pitchFamily="34" charset="-128"/>
              </a:rPr>
              <a:t>Usage Control or UCON (Park-</a:t>
            </a:r>
            <a:r>
              <a:rPr lang="en-US" dirty="0" err="1" smtClean="0">
                <a:ea typeface="ＭＳ Ｐゴシック" pitchFamily="34" charset="-128"/>
              </a:rPr>
              <a:t>Sandhu</a:t>
            </a:r>
            <a:r>
              <a:rPr lang="en-US" dirty="0" smtClean="0">
                <a:ea typeface="ＭＳ Ｐゴシック" pitchFamily="34" charset="-128"/>
              </a:rPr>
              <a:t> 2004)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Fails to address user subject mapping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Focus is on extended features</a:t>
            </a:r>
          </a:p>
          <a:p>
            <a:pPr lvl="2">
              <a:spcAft>
                <a:spcPts val="0"/>
              </a:spcAft>
              <a:buSzPct val="90000"/>
              <a:buFont typeface="Wingdings" pitchFamily="2" charset="2"/>
              <a:buChar char="§"/>
              <a:defRPr/>
            </a:pPr>
            <a:r>
              <a:rPr lang="en-US" dirty="0" smtClean="0">
                <a:ea typeface="ＭＳ Ｐゴシック" pitchFamily="34" charset="-128"/>
              </a:rPr>
              <a:t>Mutable attributes</a:t>
            </a:r>
          </a:p>
          <a:p>
            <a:pPr lvl="2">
              <a:spcAft>
                <a:spcPts val="0"/>
              </a:spcAft>
              <a:buSzPct val="90000"/>
              <a:buFont typeface="Wingdings" pitchFamily="2" charset="2"/>
              <a:buChar char="§"/>
              <a:defRPr/>
            </a:pPr>
            <a:r>
              <a:rPr lang="en-US" dirty="0" smtClean="0">
                <a:ea typeface="ＭＳ Ｐゴシック" pitchFamily="34" charset="-128"/>
              </a:rPr>
              <a:t>Continuous enforcement</a:t>
            </a:r>
          </a:p>
          <a:p>
            <a:pPr lvl="2">
              <a:spcAft>
                <a:spcPts val="0"/>
              </a:spcAft>
              <a:buSzPct val="90000"/>
              <a:buFont typeface="Wingdings" pitchFamily="2" charset="2"/>
              <a:buChar char="§"/>
              <a:defRPr/>
            </a:pPr>
            <a:r>
              <a:rPr lang="en-US" dirty="0" smtClean="0">
                <a:ea typeface="ＭＳ Ｐゴシック" pitchFamily="34" charset="-128"/>
              </a:rPr>
              <a:t>Obligations</a:t>
            </a:r>
          </a:p>
          <a:p>
            <a:pPr lvl="2">
              <a:spcAft>
                <a:spcPts val="0"/>
              </a:spcAft>
              <a:buSzPct val="90000"/>
              <a:buFont typeface="Wingdings" pitchFamily="2" charset="2"/>
              <a:buChar char="§"/>
              <a:defRPr/>
            </a:pPr>
            <a:r>
              <a:rPr lang="en-US" dirty="0" smtClean="0">
                <a:ea typeface="ＭＳ Ｐゴシック" pitchFamily="34" charset="-128"/>
              </a:rPr>
              <a:t>Conditions</a:t>
            </a:r>
            <a:endParaRPr lang="en-US" sz="1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15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b="1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ABAC Prior Work Includes</a:t>
            </a:r>
            <a:endParaRPr lang="en-US" sz="32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503238" y="1095058"/>
            <a:ext cx="9069387" cy="5842000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400" dirty="0" smtClean="0">
                <a:ea typeface="ＭＳ Ｐゴシック" pitchFamily="34" charset="-128"/>
              </a:rPr>
              <a:t>Role granularity is not adequate leading to role explosion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000" dirty="0" smtClean="0">
                <a:ea typeface="ＭＳ Ｐゴシック" pitchFamily="34" charset="-128"/>
              </a:rPr>
              <a:t>Researchers have suggested several extensions such as parameterized privileges, role templates, parameterized roles (1997-)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400" dirty="0" smtClean="0">
                <a:ea typeface="ＭＳ Ｐゴシック" pitchFamily="34" charset="-128"/>
              </a:rPr>
              <a:t>Role design and engineering is difficult and expensive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000" dirty="0" smtClean="0">
                <a:ea typeface="ＭＳ Ｐゴシック" pitchFamily="34" charset="-128"/>
              </a:rPr>
              <a:t>Substantial research on role engineering top down or bottom up (1996-), and on role mining (2003-)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400" dirty="0" smtClean="0">
                <a:ea typeface="ＭＳ Ｐゴシック" pitchFamily="34" charset="-128"/>
              </a:rPr>
              <a:t>Assignment of users/permissions to roles is cumbersome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000" dirty="0" smtClean="0">
                <a:ea typeface="ＭＳ Ｐゴシック" pitchFamily="34" charset="-128"/>
              </a:rPr>
              <a:t>Researchers have investigated decentralized administration (1997-), attribute-based implicit user-role assignment (2002-), role-delegation (2000-), role-based trust management (2003-), attribute-based implicit permission-role assignment (2012-)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400" dirty="0" smtClean="0">
                <a:ea typeface="ＭＳ Ｐゴシック" pitchFamily="34" charset="-128"/>
              </a:rPr>
              <a:t>Adjustment based on local/global situational factors is difficult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000" dirty="0" smtClean="0">
                <a:ea typeface="ＭＳ Ｐゴシック" pitchFamily="34" charset="-128"/>
              </a:rPr>
              <a:t>Temporal (2001-) and spatial (2005-) extensions to RBAC proposed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400" dirty="0" smtClean="0">
                <a:ea typeface="ＭＳ Ｐゴシック" pitchFamily="34" charset="-128"/>
              </a:rPr>
              <a:t>RBAC does not offer an extension framework 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000" dirty="0" smtClean="0">
                <a:ea typeface="ＭＳ Ｐゴシック" pitchFamily="34" charset="-128"/>
              </a:rPr>
              <a:t>Every shortcoming seems to need a custom extension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000" dirty="0" smtClean="0">
                <a:ea typeface="ＭＳ Ｐゴシック" pitchFamily="34" charset="-128"/>
              </a:rPr>
              <a:t>Can ABAC unify these extensions in a common open-ended framework?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4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16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b="1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RBAC Overall Assessment</a:t>
            </a:r>
            <a:endParaRPr lang="en-US" sz="32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AE6465F9-F51D-4261-B903-1E61C6D07A11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17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0485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3600" b="1" dirty="0" smtClean="0">
                <a:solidFill>
                  <a:srgbClr val="131F49"/>
                </a:solidFill>
              </a:rPr>
              <a:t>ABAC Research Agenda</a:t>
            </a:r>
            <a:endParaRPr lang="en-US" sz="3600" b="1" kern="0" dirty="0">
              <a:solidFill>
                <a:srgbClr val="131F49"/>
              </a:solidFill>
              <a:latin typeface="Arial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© </a:t>
            </a:r>
            <a:r>
              <a:rPr lang="en-US" sz="1400" dirty="0" smtClean="0">
                <a:solidFill>
                  <a:srgbClr val="000000"/>
                </a:solidFill>
              </a:rPr>
              <a:t>Ravi  </a:t>
            </a:r>
            <a:r>
              <a:rPr lang="en-US" sz="1400" dirty="0">
                <a:solidFill>
                  <a:srgbClr val="000000"/>
                </a:solidFill>
              </a:rPr>
              <a:t>Sandhu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72042" y="4582583"/>
            <a:ext cx="8706790" cy="92396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604161" y="2669915"/>
            <a:ext cx="5040314" cy="1660679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344084" y="4815323"/>
            <a:ext cx="7383708" cy="439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1. Foundational Principles and Theory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2604161" y="3574625"/>
            <a:ext cx="5040313" cy="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772172" y="3658623"/>
            <a:ext cx="4452276" cy="44104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2. Core ABAC Models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2695167" y="2710317"/>
            <a:ext cx="2261140" cy="77888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3. Administrative</a:t>
            </a:r>
          </a:p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ABAC Models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H="1">
            <a:off x="4956307" y="2650667"/>
            <a:ext cx="0" cy="92396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5292328" y="2710317"/>
            <a:ext cx="2093130" cy="77888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4. Extended</a:t>
            </a:r>
          </a:p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ABAC Models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588036" y="2650666"/>
            <a:ext cx="1764110" cy="16606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756047" y="2875029"/>
            <a:ext cx="1512094" cy="11195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5. ABAC Policy Languages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7812484" y="2669915"/>
            <a:ext cx="1932120" cy="16606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7896490" y="2894278"/>
            <a:ext cx="1764109" cy="11195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6. ABAC Enforcement Architectures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672042" y="1558713"/>
            <a:ext cx="8820546" cy="923960"/>
          </a:xfrm>
          <a:prstGeom prst="rect">
            <a:avLst/>
          </a:prstGeom>
          <a:solidFill>
            <a:srgbClr val="FFFDB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1260079" y="1810703"/>
            <a:ext cx="7383708" cy="441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7. ABAC Design and Engineering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AE6465F9-F51D-4261-B903-1E61C6D07A11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18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0485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131F49"/>
                </a:solidFill>
              </a:rPr>
              <a:t>ABAC Research Agenda: </a:t>
            </a:r>
          </a:p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131F49"/>
                </a:solidFill>
              </a:rPr>
              <a:t>RBAC Inspiration</a:t>
            </a:r>
            <a:endParaRPr lang="en-US" sz="2400" b="1" kern="0" dirty="0">
              <a:solidFill>
                <a:srgbClr val="131F49"/>
              </a:solidFill>
              <a:latin typeface="Arial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© </a:t>
            </a:r>
            <a:r>
              <a:rPr lang="en-US" sz="1400" dirty="0" smtClean="0">
                <a:solidFill>
                  <a:srgbClr val="000000"/>
                </a:solidFill>
              </a:rPr>
              <a:t>Ravi  </a:t>
            </a:r>
            <a:r>
              <a:rPr lang="en-US" sz="1400" dirty="0">
                <a:solidFill>
                  <a:srgbClr val="000000"/>
                </a:solidFill>
              </a:rPr>
              <a:t>Sandhu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672042" y="4685453"/>
            <a:ext cx="8706790" cy="92396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2268141" y="2501547"/>
            <a:ext cx="5712354" cy="209991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1260078" y="4769450"/>
            <a:ext cx="7560469" cy="901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300" b="1" dirty="0" smtClean="0">
                <a:latin typeface="Times New Roman" pitchFamily="18" charset="0"/>
                <a:cs typeface="Times New Roman" pitchFamily="18" charset="0"/>
              </a:rPr>
              <a:t>1. Foundational Principles and Theory</a:t>
            </a:r>
          </a:p>
          <a:p>
            <a:pPr algn="ctr">
              <a:spcBef>
                <a:spcPts val="0"/>
              </a:spcBef>
            </a:pPr>
            <a:r>
              <a:rPr lang="en-US" sz="1300" b="1" dirty="0" smtClean="0">
                <a:latin typeface="Times New Roman" pitchFamily="18" charset="0"/>
                <a:cs typeface="Times New Roman" pitchFamily="18" charset="0"/>
              </a:rPr>
              <a:t>Principles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: RBAC96 (1996), OM-AM (2000), NIST Standard (2000, 2004), PEI (2006), ASCAA (2008)</a:t>
            </a:r>
          </a:p>
          <a:p>
            <a:pPr algn="ctr">
              <a:spcBef>
                <a:spcPts val="0"/>
              </a:spcBef>
            </a:pPr>
            <a:r>
              <a:rPr lang="en-US" sz="1300" b="1" dirty="0" smtClean="0">
                <a:latin typeface="Times New Roman" pitchFamily="18" charset="0"/>
                <a:cs typeface="Times New Roman" pitchFamily="18" charset="0"/>
              </a:rPr>
              <a:t>Theory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: ATAM Simulation (1999), LBAC-DAC Simulations (2000),  Li-</a:t>
            </a:r>
            <a:r>
              <a:rPr lang="en-US" sz="1300" dirty="0" err="1" smtClean="0">
                <a:latin typeface="Times New Roman" pitchFamily="18" charset="0"/>
                <a:cs typeface="Times New Roman" pitchFamily="18" charset="0"/>
              </a:rPr>
              <a:t>Tripunitara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 (2006), </a:t>
            </a:r>
            <a:r>
              <a:rPr lang="en-US" sz="1300" dirty="0" err="1" smtClean="0">
                <a:latin typeface="Times New Roman" pitchFamily="18" charset="0"/>
                <a:cs typeface="Times New Roman" pitchFamily="18" charset="0"/>
              </a:rPr>
              <a:t>Stoller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 et al (2006, 2007), </a:t>
            </a:r>
            <a:r>
              <a:rPr lang="en-US" sz="1300" dirty="0" err="1" smtClean="0">
                <a:latin typeface="Times New Roman" pitchFamily="18" charset="0"/>
                <a:cs typeface="Times New Roman" pitchFamily="18" charset="0"/>
              </a:rPr>
              <a:t>Jha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 et al (2008)</a:t>
            </a:r>
            <a:endParaRPr lang="en-US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Line 7"/>
          <p:cNvSpPr>
            <a:spLocks noChangeShapeType="1"/>
          </p:cNvSpPr>
          <p:nvPr/>
        </p:nvSpPr>
        <p:spPr bwMode="auto">
          <a:xfrm>
            <a:off x="2268141" y="3845489"/>
            <a:ext cx="5712354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2772172" y="3929486"/>
            <a:ext cx="4452276" cy="65577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Core Models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RBAC96 (1996),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ANSI-NIST 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Standard (2000, 2004)</a:t>
            </a:r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2352146" y="2585544"/>
            <a:ext cx="2604161" cy="102510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Administrative Models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ARBAC97 </a:t>
            </a:r>
            <a:r>
              <a:rPr lang="en-US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(1997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RBDM (2000), RDM (2000), RB-RBAC (2002), ARBAC02 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(2002), </a:t>
            </a:r>
            <a:r>
              <a:rPr lang="en-US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PBDM (2003) ARBAC07 (2007), 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SARBAC (</a:t>
            </a:r>
            <a:r>
              <a:rPr lang="en-US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2003, 2007)</a:t>
            </a:r>
            <a:endParaRPr lang="en-US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Line 9"/>
          <p:cNvSpPr>
            <a:spLocks noChangeShapeType="1"/>
          </p:cNvSpPr>
          <p:nvPr/>
        </p:nvSpPr>
        <p:spPr bwMode="auto">
          <a:xfrm flipH="1">
            <a:off x="4956307" y="2501547"/>
            <a:ext cx="0" cy="134394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5292328" y="2669540"/>
            <a:ext cx="2520156" cy="102510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 Extended </a:t>
            </a:r>
            <a:r>
              <a:rPr lang="en-US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Models</a:t>
            </a:r>
            <a:r>
              <a:rPr lang="en-US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TMAC (1997) Workflow (1999), T-RBAC (2000), </a:t>
            </a:r>
            <a:r>
              <a:rPr lang="en-US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OrBAC</a:t>
            </a:r>
            <a:r>
              <a:rPr lang="en-US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(2003), TRBAC (2001), RT (2003), GTRBAC (2005), GEO-RBAC (2005), P-RBAC (2007)</a:t>
            </a:r>
            <a:endParaRPr lang="en-US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252016" y="2585544"/>
            <a:ext cx="1932121" cy="193191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32" name="Text Box 15"/>
          <p:cNvSpPr txBox="1">
            <a:spLocks noChangeArrowheads="1"/>
          </p:cNvSpPr>
          <p:nvPr/>
        </p:nvSpPr>
        <p:spPr bwMode="auto">
          <a:xfrm>
            <a:off x="336022" y="2669541"/>
            <a:ext cx="1764110" cy="176377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5. Policy Languages Constraints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: RCL (2000), Jaeger-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Tidswell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(2001),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Crampton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(2003), ROWLBAC (2008)</a:t>
            </a:r>
          </a:p>
          <a:p>
            <a:pPr algn="ctr">
              <a:spcBef>
                <a:spcPts val="0"/>
              </a:spcBef>
            </a:pP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ser-role assignment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spcBef>
                <a:spcPts val="0"/>
              </a:spcBef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RB-RBAC (2002), RT (2003)</a:t>
            </a:r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8064500" y="2585544"/>
            <a:ext cx="1932120" cy="201591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34" name="Text Box 15"/>
          <p:cNvSpPr txBox="1">
            <a:spLocks noChangeArrowheads="1"/>
          </p:cNvSpPr>
          <p:nvPr/>
        </p:nvSpPr>
        <p:spPr bwMode="auto">
          <a:xfrm>
            <a:off x="8148505" y="2782542"/>
            <a:ext cx="1764109" cy="157910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6. Enforcement Architectures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Ferraiolo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et al (1999), OM-AM (2000), Park et al (2001),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xoRBAC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(2001), RCC (2003), RB-GACA (2005), XACML Profiles (2004, 2005, 2006)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588037" y="1325598"/>
            <a:ext cx="8904551" cy="923960"/>
          </a:xfrm>
          <a:prstGeom prst="rect">
            <a:avLst/>
          </a:prstGeom>
          <a:solidFill>
            <a:srgbClr val="FFFDB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dirty="0">
              <a:latin typeface="+mn-lt"/>
            </a:endParaRPr>
          </a:p>
        </p:txBody>
      </p:sp>
      <p:sp>
        <p:nvSpPr>
          <p:cNvPr id="36" name="Text Box 23"/>
          <p:cNvSpPr txBox="1">
            <a:spLocks noChangeArrowheads="1"/>
          </p:cNvSpPr>
          <p:nvPr/>
        </p:nvSpPr>
        <p:spPr bwMode="auto">
          <a:xfrm>
            <a:off x="672042" y="1409595"/>
            <a:ext cx="8736542" cy="1025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7. Design and Engineering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>
              <a:spcBef>
                <a:spcPts val="0"/>
              </a:spcBef>
            </a:pPr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ole engineering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Coyne (1996), Thomsen et al (1999), Epstein-Sandhu (2001),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Strembeck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(2005)</a:t>
            </a:r>
          </a:p>
          <a:p>
            <a:pPr algn="ctr">
              <a:spcBef>
                <a:spcPts val="0"/>
              </a:spcBef>
            </a:pP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Role mining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Kuhlmann-Schimpf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(2003),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RoleMiner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(2006, 2007),  Minimal Perturbation (2008)</a:t>
            </a:r>
          </a:p>
          <a:p>
            <a:pPr algn="ctr">
              <a:spcBef>
                <a:spcPts val="0"/>
              </a:spcBef>
            </a:pP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5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16067" y="5945399"/>
            <a:ext cx="7885147" cy="378777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NOTE: Only a small sampling of the RBAC literature is cited in this diagram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AE6465F9-F51D-4261-B903-1E61C6D07A11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19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0485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3600" b="1" dirty="0" smtClean="0">
                <a:solidFill>
                  <a:srgbClr val="131F49"/>
                </a:solidFill>
              </a:rPr>
              <a:t>ABAC Research Agenda</a:t>
            </a:r>
            <a:endParaRPr lang="en-US" sz="3600" b="1" kern="0" dirty="0">
              <a:solidFill>
                <a:srgbClr val="131F49"/>
              </a:solidFill>
              <a:latin typeface="Arial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© </a:t>
            </a:r>
            <a:r>
              <a:rPr lang="en-US" sz="1400" dirty="0" smtClean="0">
                <a:solidFill>
                  <a:srgbClr val="000000"/>
                </a:solidFill>
              </a:rPr>
              <a:t>Ravi  </a:t>
            </a:r>
            <a:r>
              <a:rPr lang="en-US" sz="1400" dirty="0">
                <a:solidFill>
                  <a:srgbClr val="000000"/>
                </a:solidFill>
              </a:rPr>
              <a:t>Sandhu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72042" y="4582583"/>
            <a:ext cx="8706790" cy="92396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604161" y="2669915"/>
            <a:ext cx="5040314" cy="1660679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344084" y="4815323"/>
            <a:ext cx="7383708" cy="439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1. Foundational Principles and Theory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2604161" y="3574625"/>
            <a:ext cx="5040313" cy="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772172" y="3658623"/>
            <a:ext cx="4452276" cy="44104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2. Core ABAC Models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2695167" y="2710317"/>
            <a:ext cx="2261140" cy="77888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3. Administrative</a:t>
            </a:r>
          </a:p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ABAC Models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H="1">
            <a:off x="4956307" y="2650667"/>
            <a:ext cx="0" cy="92396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5292328" y="2710317"/>
            <a:ext cx="2093130" cy="77888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4. Extended</a:t>
            </a:r>
          </a:p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ABAC Models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588036" y="2650666"/>
            <a:ext cx="1764110" cy="16606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756047" y="2875029"/>
            <a:ext cx="1512094" cy="11195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5. ABAC Policy Languages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7812484" y="2669915"/>
            <a:ext cx="1932120" cy="16606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7896490" y="2894278"/>
            <a:ext cx="1764109" cy="11195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6. ABAC Enforcement Architectures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672042" y="1558713"/>
            <a:ext cx="8820546" cy="923960"/>
          </a:xfrm>
          <a:prstGeom prst="rect">
            <a:avLst/>
          </a:prstGeom>
          <a:solidFill>
            <a:srgbClr val="FFFDB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1260079" y="1810703"/>
            <a:ext cx="7383708" cy="441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7. ABAC Design and Engineering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503238" y="1277938"/>
            <a:ext cx="9069387" cy="5842000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ea typeface="ＭＳ Ｐゴシック" pitchFamily="34" charset="-128"/>
              </a:rPr>
              <a:t>Dozens of models proposed and studied.  Only three winners (meaningful practical traction)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DAC: Discretionary Access Control, 1970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MAC: Mandatory Access Control, 1970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RBAC: Role-Based Access Control, 1995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ea typeface="ＭＳ Ｐゴシック" pitchFamily="34" charset="-128"/>
              </a:rPr>
              <a:t>RBAC emerged at an inflection point due to dissatisfaction with the then dominant DAC and MAC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We are currently at another inflection point due to dissatisfaction with the now dominant RBAC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ABAC (Attribute-Based Access Control) has emerged as the prime candidate to be the next dominant paradigm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b="1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Access Control Status</a:t>
            </a:r>
            <a:endParaRPr lang="en-US" sz="32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AE6465F9-F51D-4261-B903-1E61C6D07A11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20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0485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3600" b="1" dirty="0" smtClean="0">
                <a:solidFill>
                  <a:srgbClr val="131F49"/>
                </a:solidFill>
              </a:rPr>
              <a:t>ABAC Research Agenda</a:t>
            </a:r>
            <a:endParaRPr lang="en-US" sz="3600" b="1" kern="0" dirty="0">
              <a:solidFill>
                <a:srgbClr val="131F49"/>
              </a:solidFill>
              <a:latin typeface="Arial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© </a:t>
            </a:r>
            <a:r>
              <a:rPr lang="en-US" sz="1400" dirty="0" smtClean="0">
                <a:solidFill>
                  <a:srgbClr val="000000"/>
                </a:solidFill>
              </a:rPr>
              <a:t>Ravi  </a:t>
            </a:r>
            <a:r>
              <a:rPr lang="en-US" sz="1400" dirty="0">
                <a:solidFill>
                  <a:srgbClr val="000000"/>
                </a:solidFill>
              </a:rPr>
              <a:t>Sandhu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72042" y="4582583"/>
            <a:ext cx="8706790" cy="92396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604161" y="2669915"/>
            <a:ext cx="5040314" cy="1660679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344084" y="4815323"/>
            <a:ext cx="7383708" cy="439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1. Foundational Principles and Theory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2604161" y="3574625"/>
            <a:ext cx="5040313" cy="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772172" y="3555753"/>
            <a:ext cx="4452276" cy="77888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2. Core ABAC Models</a:t>
            </a:r>
          </a:p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Initial Results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2695167" y="2710317"/>
            <a:ext cx="2261140" cy="77888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3. Administrative</a:t>
            </a:r>
          </a:p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ABAC Models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H="1">
            <a:off x="4956307" y="2650667"/>
            <a:ext cx="0" cy="92396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5292328" y="2710317"/>
            <a:ext cx="2093130" cy="77888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4. Extended</a:t>
            </a:r>
          </a:p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ABAC Models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588036" y="2650666"/>
            <a:ext cx="1764110" cy="16606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756047" y="2875029"/>
            <a:ext cx="1512094" cy="11195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5. ABAC Policy Languages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7812484" y="2669915"/>
            <a:ext cx="1932120" cy="16606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7896490" y="2894278"/>
            <a:ext cx="1764109" cy="11195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6. ABAC Enforcement Architectures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672042" y="1558713"/>
            <a:ext cx="8820546" cy="923960"/>
          </a:xfrm>
          <a:prstGeom prst="rect">
            <a:avLst/>
          </a:prstGeom>
          <a:solidFill>
            <a:srgbClr val="FFFDB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1260079" y="1810703"/>
            <a:ext cx="7383708" cy="441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7. ABAC Design and Engineering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2604161" y="3574625"/>
            <a:ext cx="5040313" cy="755969"/>
          </a:xfrm>
          <a:prstGeom prst="rect">
            <a:avLst/>
          </a:prstGeom>
          <a:solidFill>
            <a:srgbClr val="FF0000">
              <a:alpha val="44000"/>
            </a:srgbClr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503238" y="1277938"/>
            <a:ext cx="9069387" cy="5842000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ea typeface="ＭＳ Ｐゴシック" pitchFamily="34" charset="-128"/>
              </a:rPr>
              <a:t>Approach this challenge from several perspectives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ea typeface="ＭＳ Ｐゴシック" pitchFamily="34" charset="-128"/>
              </a:rPr>
              <a:t>Initial results on a bottom-up approach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ea typeface="ＭＳ Ｐゴシック" pitchFamily="34" charset="-128"/>
              </a:rPr>
              <a:t> ABAC</a:t>
            </a:r>
            <a:r>
              <a:rPr lang="el-GR" dirty="0" smtClean="0">
                <a:ea typeface="ＭＳ Ｐゴシック" pitchFamily="34" charset="-128"/>
              </a:rPr>
              <a:t>α</a:t>
            </a:r>
            <a:r>
              <a:rPr lang="en-US" dirty="0" smtClean="0">
                <a:ea typeface="ＭＳ Ｐゴシック" pitchFamily="34" charset="-128"/>
              </a:rPr>
              <a:t> model (DBSEC 2012)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Just sufficient to cover the core of DAC, MAC and RBAC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No extraneous features (however attractive and desirable)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ea typeface="ＭＳ Ｐゴシック" pitchFamily="34" charset="-128"/>
              </a:rPr>
              <a:t> ABAC</a:t>
            </a:r>
            <a:r>
              <a:rPr lang="el-GR" dirty="0" smtClean="0">
                <a:ea typeface="ＭＳ Ｐゴシック" pitchFamily="34" charset="-128"/>
              </a:rPr>
              <a:t>β</a:t>
            </a:r>
            <a:r>
              <a:rPr lang="en-US" dirty="0" smtClean="0">
                <a:ea typeface="ＭＳ Ｐゴシック" pitchFamily="34" charset="-128"/>
              </a:rPr>
              <a:t> model (in progress)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Grow ABAC</a:t>
            </a:r>
            <a:r>
              <a:rPr lang="el-GR" dirty="0" smtClean="0">
                <a:ea typeface="ＭＳ Ｐゴシック" pitchFamily="34" charset="-128"/>
              </a:rPr>
              <a:t>α</a:t>
            </a:r>
            <a:r>
              <a:rPr lang="en-US" dirty="0" smtClean="0">
                <a:ea typeface="ＭＳ Ｐゴシック" pitchFamily="34" charset="-128"/>
              </a:rPr>
              <a:t>  to accommodate additional models, including numerous RBAC extensions and RBAC-related models (e.g. RT)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21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b="1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ABAC Core Models</a:t>
            </a:r>
            <a:endParaRPr lang="en-US" sz="32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AE6465F9-F51D-4261-B903-1E61C6D07A11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22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0485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3600" dirty="0" smtClean="0"/>
              <a:t>ABAC</a:t>
            </a:r>
            <a:r>
              <a:rPr lang="el-GR" sz="3600" dirty="0" smtClean="0"/>
              <a:t>α</a:t>
            </a:r>
            <a:r>
              <a:rPr lang="en-US" sz="3600" dirty="0" smtClean="0"/>
              <a:t> Requirements</a:t>
            </a:r>
            <a:endParaRPr lang="en-US" sz="3600" b="1" kern="0" dirty="0">
              <a:solidFill>
                <a:srgbClr val="131F49"/>
              </a:solidFill>
              <a:latin typeface="Arial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© </a:t>
            </a:r>
            <a:r>
              <a:rPr lang="en-US" sz="1400" dirty="0" smtClean="0">
                <a:solidFill>
                  <a:srgbClr val="000000"/>
                </a:solidFill>
              </a:rPr>
              <a:t>Ravi  </a:t>
            </a:r>
            <a:r>
              <a:rPr lang="en-US" sz="1400" dirty="0">
                <a:solidFill>
                  <a:srgbClr val="000000"/>
                </a:solidFill>
              </a:rPr>
              <a:t>Sandhu</a:t>
            </a:r>
            <a:endParaRPr lang="en-GB" sz="1400" dirty="0">
              <a:solidFill>
                <a:srgbClr val="000000"/>
              </a:solidFill>
            </a:endParaRPr>
          </a:p>
        </p:txBody>
      </p:sp>
      <p:pic>
        <p:nvPicPr>
          <p:cNvPr id="22" name="内容占位符 8" descr="未命名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676" y="1997025"/>
            <a:ext cx="8545317" cy="34291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AE6465F9-F51D-4261-B903-1E61C6D07A11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23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0485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3600" dirty="0" smtClean="0"/>
              <a:t>ABAC</a:t>
            </a:r>
            <a:r>
              <a:rPr lang="el-GR" sz="3600" dirty="0" smtClean="0"/>
              <a:t>α</a:t>
            </a:r>
            <a:r>
              <a:rPr lang="en-US" sz="3600" dirty="0" smtClean="0"/>
              <a:t> Model Structure</a:t>
            </a:r>
            <a:endParaRPr lang="en-US" sz="3600" b="1" kern="0" dirty="0">
              <a:solidFill>
                <a:srgbClr val="131F49"/>
              </a:solidFill>
              <a:latin typeface="Arial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© </a:t>
            </a:r>
            <a:r>
              <a:rPr lang="en-US" sz="1400" dirty="0" smtClean="0">
                <a:solidFill>
                  <a:srgbClr val="000000"/>
                </a:solidFill>
              </a:rPr>
              <a:t>Ravi  </a:t>
            </a:r>
            <a:r>
              <a:rPr lang="en-US" sz="1400" dirty="0">
                <a:solidFill>
                  <a:srgbClr val="000000"/>
                </a:solidFill>
              </a:rPr>
              <a:t>Sandhu</a:t>
            </a:r>
            <a:endParaRPr lang="en-GB" sz="1400" dirty="0">
              <a:solidFill>
                <a:srgbClr val="000000"/>
              </a:solidFill>
            </a:endParaRPr>
          </a:p>
        </p:txBody>
      </p:sp>
      <p:pic>
        <p:nvPicPr>
          <p:cNvPr id="8" name="内容占位符 6" descr="未命名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7319" y="2002868"/>
            <a:ext cx="8673473" cy="35767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AE6465F9-F51D-4261-B903-1E61C6D07A11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24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0485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3600" dirty="0" smtClean="0"/>
              <a:t>ABAC</a:t>
            </a:r>
            <a:r>
              <a:rPr lang="el-GR" sz="3600" dirty="0" smtClean="0"/>
              <a:t>α</a:t>
            </a:r>
            <a:r>
              <a:rPr lang="en-US" sz="3600" dirty="0" smtClean="0"/>
              <a:t> Model Structure</a:t>
            </a:r>
            <a:endParaRPr lang="en-US" sz="3600" b="1" kern="0" dirty="0">
              <a:solidFill>
                <a:srgbClr val="131F49"/>
              </a:solidFill>
              <a:latin typeface="Arial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© </a:t>
            </a:r>
            <a:r>
              <a:rPr lang="en-US" sz="1400" dirty="0" smtClean="0">
                <a:solidFill>
                  <a:srgbClr val="000000"/>
                </a:solidFill>
              </a:rPr>
              <a:t>Ravi  </a:t>
            </a:r>
            <a:r>
              <a:rPr lang="en-US" sz="1400" dirty="0">
                <a:solidFill>
                  <a:srgbClr val="000000"/>
                </a:solidFill>
              </a:rPr>
              <a:t>Sandhu</a:t>
            </a:r>
            <a:endParaRPr lang="en-GB" sz="1400" dirty="0">
              <a:solidFill>
                <a:srgbClr val="000000"/>
              </a:solidFill>
            </a:endParaRPr>
          </a:p>
        </p:txBody>
      </p:sp>
      <p:pic>
        <p:nvPicPr>
          <p:cNvPr id="8" name="内容占位符 6" descr="未命名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7319" y="2002868"/>
            <a:ext cx="8673473" cy="35767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23260" y="971550"/>
            <a:ext cx="3211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Policy Configuration Points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>
            <a:stCxn id="9" idx="2"/>
          </p:cNvCxnSpPr>
          <p:nvPr/>
        </p:nvCxnSpPr>
        <p:spPr bwMode="auto">
          <a:xfrm flipH="1">
            <a:off x="3223260" y="1340882"/>
            <a:ext cx="1605568" cy="661986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stCxn id="9" idx="2"/>
          </p:cNvCxnSpPr>
          <p:nvPr/>
        </p:nvCxnSpPr>
        <p:spPr bwMode="auto">
          <a:xfrm>
            <a:off x="4828828" y="1340882"/>
            <a:ext cx="1331942" cy="661986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4828828" y="1340882"/>
            <a:ext cx="1605567" cy="2385298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AE6465F9-F51D-4261-B903-1E61C6D07A11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25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0485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2800" dirty="0" smtClean="0"/>
              <a:t>ABAC</a:t>
            </a:r>
            <a:r>
              <a:rPr lang="el-GR" sz="2800" dirty="0" smtClean="0"/>
              <a:t>α</a:t>
            </a:r>
            <a:r>
              <a:rPr lang="en-US" sz="2800" dirty="0" smtClean="0"/>
              <a:t> Basic Sets and Functions</a:t>
            </a:r>
            <a:endParaRPr lang="en-US" sz="2800" b="1" kern="0" dirty="0">
              <a:solidFill>
                <a:srgbClr val="131F49"/>
              </a:solidFill>
              <a:latin typeface="Arial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© </a:t>
            </a:r>
            <a:r>
              <a:rPr lang="en-US" sz="1400" dirty="0" smtClean="0">
                <a:solidFill>
                  <a:srgbClr val="000000"/>
                </a:solidFill>
              </a:rPr>
              <a:t>Ravi  </a:t>
            </a:r>
            <a:r>
              <a:rPr lang="en-US" sz="1400" dirty="0">
                <a:solidFill>
                  <a:srgbClr val="000000"/>
                </a:solidFill>
              </a:rPr>
              <a:t>Sandhu</a:t>
            </a:r>
            <a:endParaRPr lang="en-GB" sz="1400" dirty="0">
              <a:solidFill>
                <a:srgbClr val="000000"/>
              </a:solidFill>
            </a:endParaRPr>
          </a:p>
        </p:txBody>
      </p:sp>
      <p:pic>
        <p:nvPicPr>
          <p:cNvPr id="9" name="内容占位符 4" descr="未命名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21988" y="1192370"/>
            <a:ext cx="6877926" cy="44317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503238" y="1140778"/>
            <a:ext cx="9069387" cy="5842000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400" dirty="0" smtClean="0">
                <a:ea typeface="ＭＳ Ｐゴシック" pitchFamily="34" charset="-128"/>
              </a:rPr>
              <a:t>Administrative Functions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000" dirty="0" smtClean="0">
                <a:ea typeface="ＭＳ Ｐゴシック" pitchFamily="34" charset="-128"/>
              </a:rPr>
              <a:t>AddUser (u:NAME,uaset:UASET)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000" dirty="0" err="1" smtClean="0">
                <a:ea typeface="ＭＳ Ｐゴシック" pitchFamily="34" charset="-128"/>
              </a:rPr>
              <a:t>DeleteUser</a:t>
            </a:r>
            <a:r>
              <a:rPr lang="en-US" sz="2000" dirty="0" smtClean="0">
                <a:ea typeface="ＭＳ Ｐゴシック" pitchFamily="34" charset="-128"/>
              </a:rPr>
              <a:t> (u:NAME)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000" dirty="0" err="1" smtClean="0">
                <a:ea typeface="ＭＳ Ｐゴシック" pitchFamily="34" charset="-128"/>
              </a:rPr>
              <a:t>ModifyUserAtt</a:t>
            </a:r>
            <a:r>
              <a:rPr lang="en-US" sz="2000" dirty="0" smtClean="0">
                <a:ea typeface="ＭＳ Ｐゴシック" pitchFamily="34" charset="-128"/>
              </a:rPr>
              <a:t> (u:NAME,uaset:UASET)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400" dirty="0" smtClean="0">
                <a:ea typeface="ＭＳ Ｐゴシック" pitchFamily="34" charset="-128"/>
              </a:rPr>
              <a:t>System Functions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000" dirty="0" smtClean="0">
                <a:ea typeface="ＭＳ Ｐゴシック" pitchFamily="34" charset="-128"/>
              </a:rPr>
              <a:t>CreateSubject (u; s:NAME,saset:SASET)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000" dirty="0" err="1" smtClean="0">
                <a:ea typeface="ＭＳ Ｐゴシック" pitchFamily="34" charset="-128"/>
              </a:rPr>
              <a:t>DeleteSubject</a:t>
            </a:r>
            <a:r>
              <a:rPr lang="en-US" sz="2000" dirty="0" smtClean="0">
                <a:ea typeface="ＭＳ Ｐゴシック" pitchFamily="34" charset="-128"/>
              </a:rPr>
              <a:t> (u; s:NAME)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000" dirty="0" err="1" smtClean="0">
                <a:ea typeface="ＭＳ Ｐゴシック" pitchFamily="34" charset="-128"/>
              </a:rPr>
              <a:t>ModifySubjectAtt</a:t>
            </a:r>
            <a:r>
              <a:rPr lang="en-US" sz="2000" dirty="0" smtClean="0">
                <a:ea typeface="ＭＳ Ｐゴシック" pitchFamily="34" charset="-128"/>
              </a:rPr>
              <a:t> (u; s:NAME,saset:SASET)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400" dirty="0" smtClean="0">
                <a:ea typeface="ＭＳ Ｐゴシック" pitchFamily="34" charset="-128"/>
              </a:rPr>
              <a:t>Review Functions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000" dirty="0" smtClean="0">
                <a:ea typeface="ＭＳ Ｐゴシック" pitchFamily="34" charset="-128"/>
              </a:rPr>
              <a:t>UserAttributes (u:NAME)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000" dirty="0" err="1" smtClean="0">
                <a:ea typeface="ＭＳ Ｐゴシック" pitchFamily="34" charset="-128"/>
              </a:rPr>
              <a:t>UserOperationsOnObject</a:t>
            </a:r>
            <a:r>
              <a:rPr lang="en-US" sz="2000" dirty="0" smtClean="0">
                <a:ea typeface="ＭＳ Ｐゴシック" pitchFamily="34" charset="-128"/>
              </a:rPr>
              <a:t> (</a:t>
            </a:r>
            <a:r>
              <a:rPr lang="en-US" sz="2000" dirty="0" err="1" smtClean="0">
                <a:ea typeface="ＭＳ Ｐゴシック" pitchFamily="34" charset="-128"/>
              </a:rPr>
              <a:t>u,o</a:t>
            </a:r>
            <a:r>
              <a:rPr lang="en-US" sz="2000" dirty="0" smtClean="0">
                <a:ea typeface="ＭＳ Ｐゴシック" pitchFamily="34" charset="-128"/>
              </a:rPr>
              <a:t>: NAME)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000" dirty="0" err="1" smtClean="0">
                <a:ea typeface="ＭＳ Ｐゴシック" pitchFamily="34" charset="-128"/>
              </a:rPr>
              <a:t>AssignedUser</a:t>
            </a:r>
            <a:r>
              <a:rPr lang="en-US" sz="2000" dirty="0" smtClean="0">
                <a:ea typeface="ＭＳ Ｐゴシック" pitchFamily="34" charset="-128"/>
              </a:rPr>
              <a:t>(</a:t>
            </a:r>
            <a:r>
              <a:rPr lang="en-US" sz="2000" dirty="0" err="1" smtClean="0">
                <a:ea typeface="ＭＳ Ｐゴシック" pitchFamily="34" charset="-128"/>
              </a:rPr>
              <a:t>ua</a:t>
            </a:r>
            <a:r>
              <a:rPr lang="en-US" sz="2000" dirty="0" smtClean="0">
                <a:ea typeface="ＭＳ Ｐゴシック" pitchFamily="34" charset="-128"/>
              </a:rPr>
              <a:t>: NAME, value: Range(</a:t>
            </a:r>
            <a:r>
              <a:rPr lang="en-US" sz="2000" dirty="0" err="1" smtClean="0">
                <a:ea typeface="ＭＳ Ｐゴシック" pitchFamily="34" charset="-128"/>
              </a:rPr>
              <a:t>ua</a:t>
            </a:r>
            <a:r>
              <a:rPr lang="en-US" sz="2000" dirty="0" smtClean="0">
                <a:ea typeface="ＭＳ Ｐゴシック" pitchFamily="34" charset="-128"/>
              </a:rPr>
              <a:t>))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000" dirty="0" err="1" smtClean="0">
                <a:ea typeface="ＭＳ Ｐゴシック" pitchFamily="34" charset="-128"/>
              </a:rPr>
              <a:t>UserPermissions</a:t>
            </a:r>
            <a:r>
              <a:rPr lang="en-US" sz="2000" dirty="0" smtClean="0">
                <a:ea typeface="ＭＳ Ｐゴシック" pitchFamily="34" charset="-128"/>
              </a:rPr>
              <a:t>(u: NAME)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000" dirty="0" err="1" smtClean="0">
                <a:ea typeface="ＭＳ Ｐゴシック" pitchFamily="34" charset="-128"/>
              </a:rPr>
              <a:t>SubjectPermissions</a:t>
            </a:r>
            <a:r>
              <a:rPr lang="en-US" sz="2000" dirty="0" smtClean="0">
                <a:ea typeface="ＭＳ Ｐゴシック" pitchFamily="34" charset="-128"/>
              </a:rPr>
              <a:t>(s:  NAME)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400" dirty="0" smtClean="0">
                <a:ea typeface="ＭＳ Ｐゴシック" pitchFamily="34" charset="-128"/>
              </a:rPr>
              <a:t>Policy Configuration Languages</a:t>
            </a:r>
          </a:p>
          <a:p>
            <a:pPr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26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3200" dirty="0" smtClean="0"/>
              <a:t>ABAC</a:t>
            </a:r>
            <a:r>
              <a:rPr lang="el-GR" sz="3200" dirty="0" smtClean="0"/>
              <a:t>α</a:t>
            </a:r>
            <a:r>
              <a:rPr lang="en-US" sz="3200" dirty="0" smtClean="0"/>
              <a:t> Additional Components</a:t>
            </a:r>
            <a:endParaRPr lang="en-US" sz="3200" b="1" kern="0" dirty="0">
              <a:solidFill>
                <a:srgbClr val="131F49"/>
              </a:solidFill>
              <a:latin typeface="Arial" pitchFamily="34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AE6465F9-F51D-4261-B903-1E61C6D07A11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27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0485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3600" dirty="0" smtClean="0"/>
              <a:t>ABAC</a:t>
            </a:r>
            <a:r>
              <a:rPr lang="el-GR" sz="3600" dirty="0" smtClean="0"/>
              <a:t>β</a:t>
            </a:r>
            <a:r>
              <a:rPr lang="en-US" sz="3600" dirty="0" smtClean="0"/>
              <a:t> Model Structure</a:t>
            </a:r>
            <a:endParaRPr lang="en-US" sz="3600" b="1" kern="0" dirty="0">
              <a:solidFill>
                <a:srgbClr val="131F49"/>
              </a:solidFill>
              <a:latin typeface="Arial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© </a:t>
            </a:r>
            <a:r>
              <a:rPr lang="en-US" sz="1400" dirty="0" smtClean="0">
                <a:solidFill>
                  <a:srgbClr val="000000"/>
                </a:solidFill>
              </a:rPr>
              <a:t>Ravi  </a:t>
            </a:r>
            <a:r>
              <a:rPr lang="en-US" sz="1400" dirty="0">
                <a:solidFill>
                  <a:srgbClr val="000000"/>
                </a:solidFill>
              </a:rPr>
              <a:t>Sandhu</a:t>
            </a:r>
            <a:endParaRPr lang="en-GB" sz="1400" dirty="0">
              <a:solidFill>
                <a:srgbClr val="000000"/>
              </a:solidFill>
            </a:endParaRPr>
          </a:p>
        </p:txBody>
      </p:sp>
      <p:pic>
        <p:nvPicPr>
          <p:cNvPr id="8" name="内容占位符 6" descr="未命名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7319" y="2002868"/>
            <a:ext cx="8673473" cy="35767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23260" y="880110"/>
            <a:ext cx="3211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Policy Configuration Points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Same as ABAC</a:t>
            </a:r>
            <a:r>
              <a:rPr lang="el-GR" b="1" dirty="0" smtClean="0">
                <a:solidFill>
                  <a:srgbClr val="FF0000"/>
                </a:solidFill>
              </a:rPr>
              <a:t>α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>
            <a:stCxn id="9" idx="2"/>
          </p:cNvCxnSpPr>
          <p:nvPr/>
        </p:nvCxnSpPr>
        <p:spPr bwMode="auto">
          <a:xfrm flipH="1">
            <a:off x="3223260" y="1526441"/>
            <a:ext cx="1605568" cy="384987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stCxn id="9" idx="2"/>
          </p:cNvCxnSpPr>
          <p:nvPr/>
        </p:nvCxnSpPr>
        <p:spPr bwMode="auto">
          <a:xfrm>
            <a:off x="4828828" y="1526441"/>
            <a:ext cx="1331942" cy="384987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stCxn id="9" idx="2"/>
          </p:cNvCxnSpPr>
          <p:nvPr/>
        </p:nvCxnSpPr>
        <p:spPr bwMode="auto">
          <a:xfrm>
            <a:off x="4828828" y="1526441"/>
            <a:ext cx="1605567" cy="2199739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4492485" y="5886450"/>
            <a:ext cx="388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Enrich other ABAC</a:t>
            </a:r>
            <a:r>
              <a:rPr lang="el-GR" b="1" dirty="0" smtClean="0">
                <a:solidFill>
                  <a:srgbClr val="FF0000"/>
                </a:solidFill>
              </a:rPr>
              <a:t>α</a:t>
            </a:r>
            <a:r>
              <a:rPr lang="en-US" b="1" dirty="0" smtClean="0">
                <a:solidFill>
                  <a:srgbClr val="FF0000"/>
                </a:solidFill>
              </a:rPr>
              <a:t> Components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AE6465F9-F51D-4261-B903-1E61C6D07A11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28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0485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3600" dirty="0" smtClean="0"/>
              <a:t>ABAC</a:t>
            </a:r>
            <a:r>
              <a:rPr lang="el-GR" sz="3600" dirty="0" smtClean="0"/>
              <a:t>β</a:t>
            </a:r>
            <a:r>
              <a:rPr lang="en-US" sz="3600" dirty="0" smtClean="0"/>
              <a:t> Examples</a:t>
            </a:r>
            <a:endParaRPr lang="en-US" sz="3600" b="1" kern="0" dirty="0">
              <a:solidFill>
                <a:srgbClr val="131F49"/>
              </a:solidFill>
              <a:latin typeface="Arial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© </a:t>
            </a:r>
            <a:r>
              <a:rPr lang="en-US" sz="1400" dirty="0" smtClean="0">
                <a:solidFill>
                  <a:srgbClr val="000000"/>
                </a:solidFill>
              </a:rPr>
              <a:t>Ravi  </a:t>
            </a:r>
            <a:r>
              <a:rPr lang="en-US" sz="1400" dirty="0">
                <a:solidFill>
                  <a:srgbClr val="000000"/>
                </a:solidFill>
              </a:rPr>
              <a:t>Sandhu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1950" y="5186777"/>
            <a:ext cx="8820547" cy="1102052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r>
              <a:rPr lang="en-US" sz="1300" dirty="0" smtClean="0"/>
              <a:t>[1]. MA Al-</a:t>
            </a:r>
            <a:r>
              <a:rPr lang="en-US" sz="1300" dirty="0" err="1" smtClean="0"/>
              <a:t>Kahtani</a:t>
            </a:r>
            <a:r>
              <a:rPr lang="en-US" sz="1300" dirty="0" smtClean="0"/>
              <a:t> and R. </a:t>
            </a:r>
            <a:r>
              <a:rPr lang="en-US" sz="1300" dirty="0" err="1" smtClean="0"/>
              <a:t>Sandhu</a:t>
            </a:r>
            <a:r>
              <a:rPr lang="en-US" sz="1300" dirty="0" smtClean="0"/>
              <a:t>. A model for attribute-based user-role assignment. ACSAC, 2002.</a:t>
            </a:r>
          </a:p>
          <a:p>
            <a:r>
              <a:rPr lang="en-US" sz="1300" dirty="0" smtClean="0"/>
              <a:t>[2]. </a:t>
            </a:r>
            <a:r>
              <a:rPr lang="en-US" sz="1300" dirty="0" err="1" smtClean="0"/>
              <a:t>Ninghui</a:t>
            </a:r>
            <a:r>
              <a:rPr lang="en-US" sz="1300" dirty="0" smtClean="0"/>
              <a:t> Li, John C. Mitchell, and William H. </a:t>
            </a:r>
            <a:r>
              <a:rPr lang="en-US" sz="1300" dirty="0" err="1" smtClean="0"/>
              <a:t>Winsborough</a:t>
            </a:r>
            <a:r>
              <a:rPr lang="en-US" sz="1300" dirty="0" smtClean="0"/>
              <a:t>. Design of a role-based trust management framework. IEEE S&amp;P 2002 .</a:t>
            </a:r>
          </a:p>
          <a:p>
            <a:r>
              <a:rPr lang="en-US" sz="1300" dirty="0" smtClean="0"/>
              <a:t>[3]. </a:t>
            </a:r>
            <a:r>
              <a:rPr lang="en-US" sz="1300" dirty="0" err="1" smtClean="0"/>
              <a:t>Zhixiong</a:t>
            </a:r>
            <a:r>
              <a:rPr lang="en-US" sz="1300" dirty="0" smtClean="0"/>
              <a:t> Zhang, </a:t>
            </a:r>
            <a:r>
              <a:rPr lang="en-US" sz="1300" dirty="0" err="1" smtClean="0"/>
              <a:t>Xinwen</a:t>
            </a:r>
            <a:r>
              <a:rPr lang="en-US" sz="1300" dirty="0" smtClean="0"/>
              <a:t> Zhang and Ravi </a:t>
            </a:r>
            <a:r>
              <a:rPr lang="en-US" sz="1300" dirty="0" err="1" smtClean="0"/>
              <a:t>Sandhu</a:t>
            </a:r>
            <a:r>
              <a:rPr lang="en-US" sz="1300" dirty="0" smtClean="0"/>
              <a:t>,  ROBAC: Scalable Role and Organization Based Access Control Models, </a:t>
            </a:r>
            <a:r>
              <a:rPr lang="en-US" sz="1300" dirty="0" err="1" smtClean="0"/>
              <a:t>TrustCol</a:t>
            </a:r>
            <a:r>
              <a:rPr lang="en-US" sz="1300" dirty="0" smtClean="0"/>
              <a:t> 2006</a:t>
            </a:r>
            <a:endParaRPr lang="en-US" sz="1300" dirty="0"/>
          </a:p>
        </p:txBody>
      </p:sp>
      <p:pic>
        <p:nvPicPr>
          <p:cNvPr id="10" name="内容占位符 9" descr="图片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4031" y="1251075"/>
            <a:ext cx="9072563" cy="3631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AE6465F9-F51D-4261-B903-1E61C6D07A11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29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0485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3600" b="1" dirty="0" smtClean="0">
                <a:solidFill>
                  <a:srgbClr val="131F49"/>
                </a:solidFill>
              </a:rPr>
              <a:t>ABAC Research Agenda</a:t>
            </a:r>
            <a:endParaRPr lang="en-US" sz="3600" b="1" kern="0" dirty="0">
              <a:solidFill>
                <a:srgbClr val="131F49"/>
              </a:solidFill>
              <a:latin typeface="Arial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© </a:t>
            </a:r>
            <a:r>
              <a:rPr lang="en-US" sz="1400" dirty="0" smtClean="0">
                <a:solidFill>
                  <a:srgbClr val="000000"/>
                </a:solidFill>
              </a:rPr>
              <a:t>Ravi  </a:t>
            </a:r>
            <a:r>
              <a:rPr lang="en-US" sz="1400" dirty="0">
                <a:solidFill>
                  <a:srgbClr val="000000"/>
                </a:solidFill>
              </a:rPr>
              <a:t>Sandhu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72042" y="4582583"/>
            <a:ext cx="8706790" cy="92396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604161" y="2669915"/>
            <a:ext cx="5040314" cy="1660679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344084" y="4815323"/>
            <a:ext cx="7383708" cy="439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1. Foundational Principles and Theory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2604161" y="3574625"/>
            <a:ext cx="5040313" cy="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772172" y="3555753"/>
            <a:ext cx="4452276" cy="77888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2. Core ABAC Models</a:t>
            </a:r>
          </a:p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Initial Results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2695167" y="2710317"/>
            <a:ext cx="2261140" cy="77888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3. Administrative</a:t>
            </a:r>
          </a:p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ABAC Models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H="1">
            <a:off x="4956307" y="2650667"/>
            <a:ext cx="0" cy="92396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5292328" y="2710317"/>
            <a:ext cx="2093130" cy="77888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4. Extended</a:t>
            </a:r>
          </a:p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ABAC Models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588036" y="2650666"/>
            <a:ext cx="1764110" cy="16606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756047" y="2875029"/>
            <a:ext cx="1512094" cy="11195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5. ABAC Policy Languages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7812484" y="2669915"/>
            <a:ext cx="1932120" cy="16606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7896490" y="2894278"/>
            <a:ext cx="1764109" cy="11195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6. ABAC Enforcement Architectures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672042" y="1558713"/>
            <a:ext cx="8820546" cy="923960"/>
          </a:xfrm>
          <a:prstGeom prst="rect">
            <a:avLst/>
          </a:prstGeom>
          <a:solidFill>
            <a:srgbClr val="FFFDB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1260079" y="1810703"/>
            <a:ext cx="7383708" cy="441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7. ABAC Design and Engineering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2604161" y="3586055"/>
            <a:ext cx="5040313" cy="755969"/>
          </a:xfrm>
          <a:prstGeom prst="rect">
            <a:avLst/>
          </a:prstGeom>
          <a:solidFill>
            <a:srgbClr val="FF0000">
              <a:alpha val="44000"/>
            </a:srgbClr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503238" y="1277938"/>
            <a:ext cx="9069387" cy="5842000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ea typeface="ＭＳ Ｐゴシック" pitchFamily="34" charset="-128"/>
              </a:rPr>
              <a:t> NO!!  Never!!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Is ABAC the right word for the moment?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Certainly a strong candidate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Already too late?</a:t>
            </a:r>
          </a:p>
          <a:p>
            <a:pPr lvl="2">
              <a:spcAft>
                <a:spcPts val="0"/>
              </a:spcAft>
              <a:buSzPct val="90000"/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ReBAC</a:t>
            </a:r>
            <a:r>
              <a:rPr lang="en-US" sz="2000" dirty="0" smtClean="0">
                <a:solidFill>
                  <a:schemeClr val="tx1"/>
                </a:solidFill>
                <a:ea typeface="ＭＳ Ｐゴシック" pitchFamily="34" charset="-128"/>
              </a:rPr>
              <a:t> (relationship-based access control) not ABAC</a:t>
            </a:r>
          </a:p>
          <a:p>
            <a:pPr lvl="2">
              <a:spcAft>
                <a:spcPts val="0"/>
              </a:spcAft>
              <a:buSzPct val="90000"/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chemeClr val="tx1"/>
                </a:solidFill>
                <a:ea typeface="ＭＳ Ｐゴシック" pitchFamily="34" charset="-128"/>
              </a:rPr>
              <a:t> Big Data, Analytics and AI will take care of everything</a:t>
            </a:r>
          </a:p>
          <a:p>
            <a:pPr lvl="2">
              <a:spcAft>
                <a:spcPts val="0"/>
              </a:spcAft>
              <a:buSzPct val="90000"/>
              <a:buFont typeface="Wingdings" pitchFamily="2" charset="2"/>
              <a:buChar char="§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spcAft>
                <a:spcPts val="0"/>
              </a:spcAft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ABAC is exponentially more complex than anything that has been an Access Control winner so far (DAC, MAC, RBAC)</a:t>
            </a:r>
          </a:p>
          <a:p>
            <a:pPr lvl="1">
              <a:spcAft>
                <a:spcPts val="0"/>
              </a:spcAft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We need the complexity, but need to manage it</a:t>
            </a:r>
          </a:p>
          <a:p>
            <a:pPr lvl="1">
              <a:spcAft>
                <a:spcPts val="0"/>
              </a:spcAft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If Google can index the web, we can do ABAC!!</a:t>
            </a:r>
          </a:p>
          <a:p>
            <a:pPr lvl="1">
              <a:spcAft>
                <a:spcPts val="0"/>
              </a:spcAft>
              <a:buSzPct val="9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spcAft>
                <a:spcPts val="0"/>
              </a:spcAft>
              <a:buSzPct val="9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3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b="1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ABAC = Final Word?</a:t>
            </a:r>
            <a:endParaRPr lang="en-US" sz="32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503238" y="1277938"/>
            <a:ext cx="9069387" cy="5842000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ea typeface="ＭＳ Ｐゴシック" pitchFamily="34" charset="-128"/>
              </a:rPr>
              <a:t> Attributes are </a:t>
            </a:r>
            <a:r>
              <a:rPr lang="en-US" dirty="0" err="1" smtClean="0">
                <a:ea typeface="ＭＳ Ｐゴシック" pitchFamily="34" charset="-128"/>
              </a:rPr>
              <a:t>name:value</a:t>
            </a:r>
            <a:r>
              <a:rPr lang="en-US" dirty="0" smtClean="0">
                <a:ea typeface="ＭＳ Ｐゴシック" pitchFamily="34" charset="-128"/>
              </a:rPr>
              <a:t> pairs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 possibly chained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Associated with</a:t>
            </a: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users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subjects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objects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contexts</a:t>
            </a:r>
          </a:p>
          <a:p>
            <a:pPr lvl="2">
              <a:spcAft>
                <a:spcPts val="0"/>
              </a:spcAft>
              <a:buSzPct val="90000"/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device, connection, location, environment, system …</a:t>
            </a:r>
          </a:p>
          <a:p>
            <a:pPr>
              <a:spcAft>
                <a:spcPts val="0"/>
              </a:spcAft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Converted by policies into rights just in time</a:t>
            </a:r>
          </a:p>
          <a:p>
            <a:pPr lvl="1">
              <a:spcAft>
                <a:spcPts val="0"/>
              </a:spcAft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policies specified by security architects</a:t>
            </a:r>
          </a:p>
          <a:p>
            <a:pPr lvl="1">
              <a:spcAft>
                <a:spcPts val="0"/>
              </a:spcAft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attributes maintained by security administrators</a:t>
            </a:r>
          </a:p>
          <a:p>
            <a:pPr lvl="1">
              <a:spcAft>
                <a:spcPts val="0"/>
              </a:spcAft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ordinary users morph into architects and administrators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4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400" b="1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Attribute-Based Access Control (ABAC)</a:t>
            </a:r>
            <a:endParaRPr lang="en-US" sz="24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2"/>
          <p:cNvSpPr>
            <a:spLocks noGrp="1"/>
          </p:cNvSpPr>
          <p:nvPr>
            <p:ph idx="4294967295"/>
          </p:nvPr>
        </p:nvSpPr>
        <p:spPr>
          <a:xfrm>
            <a:off x="2914968" y="902970"/>
            <a:ext cx="3977322" cy="2388870"/>
          </a:xfrm>
          <a:ln w="31750">
            <a:solidFill>
              <a:srgbClr val="002060"/>
            </a:solidFill>
          </a:ln>
        </p:spPr>
        <p:txBody>
          <a:bodyPr/>
          <a:lstStyle/>
          <a:p>
            <a:pPr>
              <a:buSzPct val="90000"/>
              <a:buNone/>
            </a:pPr>
            <a:r>
              <a:rPr lang="en-US" sz="3200" dirty="0" smtClean="0">
                <a:ea typeface="ＭＳ Ｐゴシック" pitchFamily="34" charset="-128"/>
              </a:rPr>
              <a:t> </a:t>
            </a:r>
            <a:r>
              <a:rPr lang="en-US" sz="3200" b="1" dirty="0" smtClean="0">
                <a:ea typeface="ＭＳ Ｐゴシック" pitchFamily="34" charset="-128"/>
              </a:rPr>
              <a:t>Rights to attributes</a:t>
            </a:r>
          </a:p>
          <a:p>
            <a:pPr>
              <a:buSzPct val="90000"/>
              <a:buFont typeface="Wingdings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Rights</a:t>
            </a:r>
          </a:p>
          <a:p>
            <a:pPr>
              <a:buSzPct val="90000"/>
              <a:buFont typeface="Wingdings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Labels</a:t>
            </a:r>
          </a:p>
          <a:p>
            <a:pPr>
              <a:buSzPct val="90000"/>
              <a:buFont typeface="Wingdings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Roles</a:t>
            </a:r>
          </a:p>
          <a:p>
            <a:pPr>
              <a:buSzPct val="90000"/>
              <a:buFont typeface="Wingdings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Attributes</a:t>
            </a:r>
          </a:p>
          <a:p>
            <a:pPr>
              <a:buSzPct val="90000"/>
              <a:buFont typeface="Wingdings" pitchFamily="2" charset="2"/>
              <a:buChar char="v"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1430F73F-C38F-44D6-905D-29ACD7DCCFFC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5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30725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3200" b="1" kern="0" dirty="0" smtClean="0">
                <a:solidFill>
                  <a:srgbClr val="131F49"/>
                </a:solidFill>
                <a:latin typeface="Arial" pitchFamily="34" charset="0"/>
                <a:ea typeface="ＭＳ Ｐゴシック" charset="-128"/>
                <a:cs typeface="ＭＳ Ｐゴシック" charset="-128"/>
              </a:rPr>
              <a:t>Authorization Leap</a:t>
            </a:r>
            <a:endParaRPr lang="en-US" sz="3200" b="1" kern="0" dirty="0">
              <a:solidFill>
                <a:srgbClr val="131F49"/>
              </a:solidFill>
              <a:latin typeface="Arial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17220" y="4069080"/>
            <a:ext cx="2880360" cy="2446020"/>
          </a:xfrm>
          <a:prstGeom prst="rect">
            <a:avLst/>
          </a:prstGeom>
          <a:noFill/>
          <a:ln w="31750">
            <a:solidFill>
              <a:srgbClr val="002060"/>
            </a:solidFill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31800" marR="0" lvl="0" indent="-32385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ＭＳ Ｐゴシック" charset="-128"/>
              </a:rPr>
              <a:t>Benefits</a:t>
            </a:r>
          </a:p>
          <a:p>
            <a:pPr marL="431800" indent="-287338" eaLnBrk="0" hangingPunct="0">
              <a:buClr>
                <a:srgbClr val="000000"/>
              </a:buClr>
              <a:buSzPct val="90000"/>
              <a:buFont typeface="Wingdings" pitchFamily="2" charset="2"/>
              <a:buChar char="v"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</a:rPr>
              <a:t> Decentralized</a:t>
            </a:r>
          </a:p>
          <a:p>
            <a:pPr marL="431800" indent="-287338" eaLnBrk="0" hangingPunct="0">
              <a:buClr>
                <a:srgbClr val="000000"/>
              </a:buClr>
              <a:buSzPct val="90000"/>
              <a:buFont typeface="Wingdings" pitchFamily="2" charset="2"/>
              <a:buChar char="v"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</a:rPr>
              <a:t> Dynamic</a:t>
            </a:r>
          </a:p>
          <a:p>
            <a:pPr marL="431800" indent="-287338" eaLnBrk="0" hangingPunct="0">
              <a:buClr>
                <a:srgbClr val="000000"/>
              </a:buClr>
              <a:buSzPct val="90000"/>
              <a:buFont typeface="Wingdings" pitchFamily="2" charset="2"/>
              <a:buChar char="v"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</a:rPr>
              <a:t> Contextual</a:t>
            </a:r>
          </a:p>
          <a:p>
            <a:pPr marL="431800" indent="-287338" eaLnBrk="0" hangingPunct="0">
              <a:buClr>
                <a:srgbClr val="000000"/>
              </a:buClr>
              <a:buSzPct val="90000"/>
              <a:buFont typeface="Wingdings" pitchFamily="2" charset="2"/>
              <a:buChar char="v"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</a:rPr>
              <a:t> Consolidated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256338" y="4072890"/>
            <a:ext cx="2727642" cy="2446020"/>
          </a:xfrm>
          <a:prstGeom prst="rect">
            <a:avLst/>
          </a:prstGeom>
          <a:noFill/>
          <a:ln w="31750">
            <a:solidFill>
              <a:srgbClr val="002060"/>
            </a:solidFill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31800" marR="0" lvl="0" indent="-32385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ＭＳ Ｐゴシック" charset="-128"/>
              </a:rPr>
              <a:t>Risks</a:t>
            </a:r>
          </a:p>
          <a:p>
            <a:pPr marL="431800" indent="-287338" eaLnBrk="0" hangingPunct="0">
              <a:buClr>
                <a:srgbClr val="000000"/>
              </a:buClr>
              <a:buSzPct val="90000"/>
              <a:buFont typeface="Wingdings" pitchFamily="2" charset="2"/>
              <a:buChar char="v"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</a:rPr>
              <a:t> Complexity</a:t>
            </a:r>
          </a:p>
          <a:p>
            <a:pPr marL="431800" indent="-287338" eaLnBrk="0" hangingPunct="0">
              <a:buClr>
                <a:srgbClr val="000000"/>
              </a:buClr>
              <a:buSzPct val="90000"/>
              <a:buFont typeface="Wingdings" pitchFamily="2" charset="2"/>
              <a:buChar char="v"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</a:rPr>
              <a:t> Confusion</a:t>
            </a:r>
          </a:p>
          <a:p>
            <a:pPr marL="431800" indent="-287338" eaLnBrk="0" hangingPunct="0">
              <a:buClr>
                <a:srgbClr val="000000"/>
              </a:buClr>
              <a:buSzPct val="90000"/>
              <a:buFont typeface="Wingdings" pitchFamily="2" charset="2"/>
              <a:buChar char="v"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</a:rPr>
              <a:t> Attribute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</a:rPr>
              <a:t> trust</a:t>
            </a:r>
          </a:p>
          <a:p>
            <a:pPr marL="431800" indent="-287338" eaLnBrk="0" hangingPunct="0">
              <a:buClr>
                <a:srgbClr val="000000"/>
              </a:buClr>
              <a:buSzPct val="90000"/>
              <a:buFont typeface="Wingdings" pitchFamily="2" charset="2"/>
              <a:buChar char="v"/>
            </a:pPr>
            <a:r>
              <a:rPr lang="en-US" sz="2800" kern="0" dirty="0" smtClean="0"/>
              <a:t> Policy trust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0982" y="3384560"/>
            <a:ext cx="20233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Maturation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38482" y="3388370"/>
            <a:ext cx="12843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Chaos</a:t>
            </a:r>
            <a:endParaRPr lang="en-US" sz="2800" b="1" dirty="0">
              <a:solidFill>
                <a:srgbClr val="C00000"/>
              </a:solidFill>
            </a:endParaRPr>
          </a:p>
        </p:txBody>
      </p:sp>
      <p:cxnSp>
        <p:nvCxnSpPr>
          <p:cNvPr id="15" name="Straight Arrow Connector 14"/>
          <p:cNvCxnSpPr>
            <a:stCxn id="10" idx="3"/>
          </p:cNvCxnSpPr>
          <p:nvPr/>
        </p:nvCxnSpPr>
        <p:spPr bwMode="auto">
          <a:xfrm>
            <a:off x="2594293" y="3646170"/>
            <a:ext cx="4574857" cy="3429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C00000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4572000" y="3429000"/>
            <a:ext cx="58541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??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503238" y="1277938"/>
            <a:ext cx="9069387" cy="5842000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 Cyber technologies and systems trends will drive pervasive adoption of ABAC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dirty="0" smtClean="0">
                <a:ea typeface="ＭＳ Ｐゴシック" pitchFamily="34" charset="-128"/>
              </a:rPr>
              <a:t> RBAC is simply not good enough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solidFill>
                  <a:schemeClr val="tx1"/>
                </a:solidFill>
                <a:ea typeface="ＭＳ Ｐゴシック" pitchFamily="34" charset="-128"/>
              </a:rPr>
              <a:t> ABAC deployment is going to be messy but need not be chaotic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solidFill>
                  <a:schemeClr val="tx1"/>
                </a:solidFill>
                <a:ea typeface="ＭＳ Ｐゴシック" pitchFamily="34" charset="-128"/>
              </a:rPr>
              <a:t> Researchers can facilitate ABAC adoption and  reduce chaos by developing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800" dirty="0" smtClean="0">
                <a:solidFill>
                  <a:schemeClr val="tx1"/>
                </a:solidFill>
                <a:ea typeface="ＭＳ Ｐゴシック" pitchFamily="34" charset="-128"/>
              </a:rPr>
              <a:t> Models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800" dirty="0" smtClean="0">
                <a:solidFill>
                  <a:schemeClr val="tx1"/>
                </a:solidFill>
                <a:ea typeface="ＭＳ Ｐゴシック" pitchFamily="34" charset="-128"/>
              </a:rPr>
              <a:t> Theories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800" dirty="0" smtClean="0">
                <a:solidFill>
                  <a:schemeClr val="tx1"/>
                </a:solidFill>
                <a:ea typeface="ＭＳ Ｐゴシック" pitchFamily="34" charset="-128"/>
              </a:rPr>
              <a:t> Systems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§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6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b="1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Prognosis</a:t>
            </a:r>
            <a:endParaRPr lang="en-US" sz="40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AE6465F9-F51D-4261-B903-1E61C6D07A11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7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0485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3600" b="1" dirty="0" smtClean="0">
                <a:solidFill>
                  <a:srgbClr val="131F49"/>
                </a:solidFill>
              </a:rPr>
              <a:t>Authorization Challenges</a:t>
            </a:r>
            <a:endParaRPr lang="en-US" sz="3600" b="1" kern="0" dirty="0">
              <a:solidFill>
                <a:srgbClr val="131F49"/>
              </a:solidFill>
              <a:latin typeface="Arial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© </a:t>
            </a:r>
            <a:r>
              <a:rPr lang="en-US" sz="1400" dirty="0" smtClean="0">
                <a:solidFill>
                  <a:srgbClr val="000000"/>
                </a:solidFill>
              </a:rPr>
              <a:t>Ravi  </a:t>
            </a:r>
            <a:r>
              <a:rPr lang="en-US" sz="1400" dirty="0">
                <a:solidFill>
                  <a:srgbClr val="000000"/>
                </a:solidFill>
              </a:rPr>
              <a:t>Sandhu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6294" y="1743979"/>
            <a:ext cx="2733441" cy="107721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Policy</a:t>
            </a:r>
          </a:p>
          <a:p>
            <a:pPr algn="ctr"/>
            <a:r>
              <a:rPr lang="en-US" sz="3200" b="1" dirty="0" smtClean="0"/>
              <a:t>Specification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18496" y="3288232"/>
            <a:ext cx="1527982" cy="1077218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Policy</a:t>
            </a:r>
          </a:p>
          <a:p>
            <a:pPr algn="ctr"/>
            <a:r>
              <a:rPr lang="en-US" sz="3200" b="1" dirty="0" smtClean="0"/>
              <a:t>Reality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82465" y="1719312"/>
            <a:ext cx="2690160" cy="107721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Policy</a:t>
            </a:r>
          </a:p>
          <a:p>
            <a:pPr algn="ctr"/>
            <a:r>
              <a:rPr lang="en-US" sz="3200" b="1" dirty="0" smtClean="0"/>
              <a:t>Enforcement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458425" y="5266423"/>
            <a:ext cx="3076484" cy="107721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Policy</a:t>
            </a:r>
          </a:p>
          <a:p>
            <a:pPr algn="ctr"/>
            <a:r>
              <a:rPr lang="en-US" sz="3200" b="1" dirty="0" smtClean="0"/>
              <a:t>Administration</a:t>
            </a:r>
          </a:p>
        </p:txBody>
      </p:sp>
      <p:cxnSp>
        <p:nvCxnSpPr>
          <p:cNvPr id="28" name="Straight Connector 27"/>
          <p:cNvCxnSpPr>
            <a:stCxn id="17" idx="2"/>
            <a:endCxn id="26" idx="1"/>
          </p:cNvCxnSpPr>
          <p:nvPr/>
        </p:nvCxnSpPr>
        <p:spPr bwMode="auto">
          <a:xfrm>
            <a:off x="2033015" y="2821197"/>
            <a:ext cx="1425410" cy="298383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>
            <a:stCxn id="17" idx="3"/>
            <a:endCxn id="19" idx="1"/>
          </p:cNvCxnSpPr>
          <p:nvPr/>
        </p:nvCxnSpPr>
        <p:spPr bwMode="auto">
          <a:xfrm flipV="1">
            <a:off x="3399735" y="2257921"/>
            <a:ext cx="3482730" cy="2466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>
            <a:stCxn id="19" idx="2"/>
            <a:endCxn id="26" idx="3"/>
          </p:cNvCxnSpPr>
          <p:nvPr/>
        </p:nvCxnSpPr>
        <p:spPr bwMode="auto">
          <a:xfrm flipH="1">
            <a:off x="6534909" y="2796530"/>
            <a:ext cx="1692636" cy="300850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3399735" y="2821197"/>
            <a:ext cx="818761" cy="46703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 flipH="1">
            <a:off x="5746478" y="2796530"/>
            <a:ext cx="1135987" cy="49170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>
            <a:stCxn id="18" idx="2"/>
            <a:endCxn id="26" idx="0"/>
          </p:cNvCxnSpPr>
          <p:nvPr/>
        </p:nvCxnSpPr>
        <p:spPr bwMode="auto">
          <a:xfrm>
            <a:off x="4982487" y="4365450"/>
            <a:ext cx="14180" cy="900973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503238" y="1277938"/>
            <a:ext cx="9069387" cy="5842000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 Analog Hole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 Inference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 Covert Channels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 Side Channels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 Spoofing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 Attack Asymmetry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 Compatibility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 ….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§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8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b="1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Policy Reality</a:t>
            </a:r>
            <a:endParaRPr lang="en-US" sz="40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9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b="1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The RBAC Story</a:t>
            </a:r>
            <a:endParaRPr lang="en-US" sz="40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7073" y="1070928"/>
            <a:ext cx="6235700" cy="552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3653473" y="3433128"/>
            <a:ext cx="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967673" y="2823528"/>
            <a:ext cx="1495425" cy="590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 defTabSz="1008063" hangingPunct="1">
              <a:buClrTx/>
              <a:buSzTx/>
              <a:buFontTx/>
              <a:buNone/>
            </a:pPr>
            <a:r>
              <a:rPr lang="en-US" sz="1600">
                <a:solidFill>
                  <a:srgbClr val="000000"/>
                </a:solidFill>
                <a:latin typeface="Times" pitchFamily="18" charset="0"/>
                <a:cs typeface="Arial" charset="0"/>
              </a:rPr>
              <a:t>RBAC96</a:t>
            </a:r>
          </a:p>
          <a:p>
            <a:pPr algn="ctr" defTabSz="1008063" hangingPunct="1">
              <a:buClrTx/>
              <a:buSzTx/>
              <a:buFontTx/>
              <a:buNone/>
            </a:pPr>
            <a:r>
              <a:rPr lang="en-US" sz="1600">
                <a:solidFill>
                  <a:srgbClr val="000000"/>
                </a:solidFill>
                <a:latin typeface="Times" pitchFamily="18" charset="0"/>
                <a:cs typeface="Arial" charset="0"/>
              </a:rPr>
              <a:t>paper</a:t>
            </a: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5406073" y="1832928"/>
            <a:ext cx="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720273" y="1223328"/>
            <a:ext cx="1495425" cy="590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 defTabSz="1008063" hangingPunct="1">
              <a:buClrTx/>
              <a:buSzTx/>
              <a:buFontTx/>
              <a:buNone/>
            </a:pPr>
            <a:r>
              <a:rPr lang="en-US" sz="1600">
                <a:solidFill>
                  <a:srgbClr val="000000"/>
                </a:solidFill>
                <a:latin typeface="Times" pitchFamily="18" charset="0"/>
                <a:cs typeface="Arial" charset="0"/>
              </a:rPr>
              <a:t>Proposed</a:t>
            </a:r>
          </a:p>
          <a:p>
            <a:pPr algn="ctr" defTabSz="1008063" hangingPunct="1">
              <a:buClrTx/>
              <a:buSzTx/>
              <a:buFontTx/>
              <a:buNone/>
            </a:pPr>
            <a:r>
              <a:rPr lang="en-US" sz="1600">
                <a:solidFill>
                  <a:srgbClr val="000000"/>
                </a:solidFill>
                <a:latin typeface="Times" pitchFamily="18" charset="0"/>
                <a:cs typeface="Arial" charset="0"/>
              </a:rPr>
              <a:t>Standard</a:t>
            </a: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6549073" y="918528"/>
            <a:ext cx="0" cy="5730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6625273" y="842328"/>
            <a:ext cx="1066800" cy="590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 defTabSz="1008063" hangingPunct="1">
              <a:buClrTx/>
              <a:buSzTx/>
              <a:buFontTx/>
              <a:buNone/>
            </a:pPr>
            <a:r>
              <a:rPr lang="en-US" sz="1600">
                <a:solidFill>
                  <a:srgbClr val="000000"/>
                </a:solidFill>
                <a:latin typeface="Times" pitchFamily="18" charset="0"/>
                <a:cs typeface="Arial" charset="0"/>
              </a:rPr>
              <a:t>Standard</a:t>
            </a:r>
          </a:p>
          <a:p>
            <a:pPr algn="ctr" defTabSz="1008063" hangingPunct="1">
              <a:buClrTx/>
              <a:buSzTx/>
              <a:buFontTx/>
              <a:buNone/>
            </a:pPr>
            <a:r>
              <a:rPr lang="en-US" sz="1600">
                <a:solidFill>
                  <a:srgbClr val="000000"/>
                </a:solidFill>
                <a:latin typeface="Times" pitchFamily="18" charset="0"/>
                <a:cs typeface="Arial" charset="0"/>
              </a:rPr>
              <a:t>Adopted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6986</TotalTime>
  <Words>1712</Words>
  <Application>Microsoft Office PowerPoint</Application>
  <PresentationFormat>Custom</PresentationFormat>
  <Paragraphs>395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1_Custom Design</vt:lpstr>
      <vt:lpstr>2_Custom Design</vt:lpstr>
      <vt:lpstr>3_Custom Design</vt:lpstr>
      <vt:lpstr>Custom Design</vt:lpstr>
      <vt:lpstr>3_Default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Having Fun</dc:creator>
  <cp:lastModifiedBy>ravi</cp:lastModifiedBy>
  <cp:revision>883</cp:revision>
  <cp:lastPrinted>2012-06-19T18:24:44Z</cp:lastPrinted>
  <dcterms:created xsi:type="dcterms:W3CDTF">2010-02-19T20:53:39Z</dcterms:created>
  <dcterms:modified xsi:type="dcterms:W3CDTF">2012-06-21T02:48:36Z</dcterms:modified>
</cp:coreProperties>
</file>