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72" r:id="rId1"/>
    <p:sldMasterId id="2147483684" r:id="rId2"/>
    <p:sldMasterId id="2147483696" r:id="rId3"/>
    <p:sldMasterId id="2147483660" r:id="rId4"/>
    <p:sldMasterId id="2147484044" r:id="rId5"/>
  </p:sldMasterIdLst>
  <p:notesMasterIdLst>
    <p:notesMasterId r:id="rId18"/>
  </p:notesMasterIdLst>
  <p:handoutMasterIdLst>
    <p:handoutMasterId r:id="rId19"/>
  </p:handoutMasterIdLst>
  <p:sldIdLst>
    <p:sldId id="280" r:id="rId6"/>
    <p:sldId id="320" r:id="rId7"/>
    <p:sldId id="323" r:id="rId8"/>
    <p:sldId id="322" r:id="rId9"/>
    <p:sldId id="321" r:id="rId10"/>
    <p:sldId id="317" r:id="rId11"/>
    <p:sldId id="327" r:id="rId12"/>
    <p:sldId id="326" r:id="rId13"/>
    <p:sldId id="316" r:id="rId14"/>
    <p:sldId id="324" r:id="rId15"/>
    <p:sldId id="315" r:id="rId16"/>
    <p:sldId id="307" r:id="rId17"/>
  </p:sldIdLst>
  <p:sldSz cx="10080625" cy="7559675"/>
  <p:notesSz cx="7315200" cy="9601200"/>
  <p:defaultTextStyle>
    <a:defPPr>
      <a:defRPr lang="en-GB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1pPr>
    <a:lvl2pPr marL="4318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2pPr>
    <a:lvl3pPr marL="6477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3pPr>
    <a:lvl4pPr marL="8636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4pPr>
    <a:lvl5pPr marL="1079500" indent="-2159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F7E9E3"/>
    <a:srgbClr val="F0D3D0"/>
    <a:srgbClr val="EB6F43"/>
    <a:srgbClr val="00660C"/>
    <a:srgbClr val="000066"/>
    <a:srgbClr val="FF6600"/>
    <a:srgbClr val="B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386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1752" y="-360"/>
      </p:cViewPr>
      <p:guideLst>
        <p:guide orient="horz" pos="2161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-2672" y="-104"/>
      </p:cViewPr>
      <p:guideLst>
        <p:guide orient="horz" pos="2749"/>
        <p:guide pos="20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23" Type="http://schemas.openxmlformats.org/officeDocument/2006/relationships/tableStyles" Target="tableStyles.xml"/><Relationship Id="rId10" Type="http://schemas.openxmlformats.org/officeDocument/2006/relationships/slide" Target="slides/slide5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t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7CEDC187-4C92-4D91-9896-F52D72B36121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86701" tIns="43350" rIns="86701" bIns="43350" numCol="1" anchor="b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100">
                <a:cs typeface="+mn-cs"/>
              </a:defRPr>
            </a:lvl1pPr>
          </a:lstStyle>
          <a:p>
            <a:pPr>
              <a:defRPr/>
            </a:pPr>
            <a:fld id="{9CAB44FE-946D-429E-B301-76AD8AAAE2D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070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257300" y="728663"/>
            <a:ext cx="4799013" cy="3598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51525" cy="4319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140200" y="0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140200" y="9120188"/>
            <a:ext cx="3173413" cy="479425"/>
          </a:xfrm>
          <a:prstGeom prst="rect">
            <a:avLst/>
          </a:prstGeom>
          <a:noFill/>
          <a:ln w="54720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93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tabLst>
                <a:tab pos="684213" algn="l"/>
                <a:tab pos="1373188" algn="l"/>
                <a:tab pos="2057400" algn="l"/>
                <a:tab pos="2746375" algn="l"/>
              </a:tabLst>
              <a:defRPr sz="1300">
                <a:solidFill>
                  <a:srgbClr val="000000"/>
                </a:solidFill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C99E208C-9109-4437-8250-C1BB774BD9A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692485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6"/>
          <p:cNvSpPr>
            <a:spLocks noGrp="1" noChangeArrowheads="1"/>
          </p:cNvSpPr>
          <p:nvPr>
            <p:ph type="sldNum" sz="quarter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81038" algn="l"/>
                <a:tab pos="1370013" algn="l"/>
                <a:tab pos="2055813" algn="l"/>
                <a:tab pos="2743200" algn="l"/>
              </a:tabLs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>
              <a:defRPr/>
            </a:pPr>
            <a:fld id="{B478A093-A27C-4665-A459-9C37EB3EDFFE}" type="slidenum">
              <a:rPr lang="en-GB" smtClean="0">
                <a:solidFill>
                  <a:srgbClr val="000000"/>
                </a:solidFill>
                <a:latin typeface="Times New Roman" pitchFamily="18" charset="0"/>
              </a:rPr>
              <a:pPr algn="r" eaLnBrk="1">
                <a:defRPr/>
              </a:pPr>
              <a:t>1</a:t>
            </a:fld>
            <a:endParaRPr lang="en-GB" smtClean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2771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8663"/>
            <a:ext cx="4800600" cy="3600450"/>
          </a:xfrm>
          <a:solidFill>
            <a:srgbClr val="FFFFFF"/>
          </a:solidFill>
          <a:ln>
            <a:solidFill>
              <a:srgbClr val="000000"/>
            </a:solidFill>
            <a:miter lim="800000"/>
          </a:ln>
        </p:spPr>
      </p:sp>
      <p:sp>
        <p:nvSpPr>
          <p:cNvPr id="327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731838" y="4559300"/>
            <a:ext cx="5853112" cy="4321175"/>
          </a:xfrm>
          <a:noFill/>
          <a:ln/>
        </p:spPr>
        <p:txBody>
          <a:bodyPr wrap="none" anchor="ctr"/>
          <a:lstStyle/>
          <a:p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25B560-96C7-4C29-A458-6494903DC30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2CF0AE-A621-4EF1-88A1-3CDE31C7E7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0127B-D922-45F6-B7B5-B5858EA84DE8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AC887-17F4-49AE-B686-4D9E784123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3271C5-F047-48F2-9C5D-CA000B1D51EF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6DB939-C9D9-4171-88FD-E2F568171E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A30AA-10D1-4848-A797-8177129E19A4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D9E77D-D956-4726-8185-54371E45DA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776330-A312-400E-AB06-7C8FD9233663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03B968-B048-448F-A5ED-9BB143C0A2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F6643-ACDB-4BF2-8142-877D29399F90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1B01C-5473-4682-878D-124DF7E4A2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655445-589F-4DC2-AFF3-88653ABF69C3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2083DA-6BCB-4410-A153-D3ABE71B18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4B20EA-BE12-44B8-9041-0188BAEE056F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8B7426-A1BC-44E6-8FCD-643AAE7130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F30CD-5806-4234-9E0C-22E799AC0743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223962-E3C6-4B28-A0EC-88C66F4FAA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29EDC5-9ED0-4710-A6A6-DE66E786782F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A14590-3ED0-4B4D-80E7-0F1B091B7C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CE742B-37D8-4F71-A762-5FCD7F9B887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369659-8888-4E88-AC48-D0FD0B8AFA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903107-16D6-4CA4-BB5E-AE2968B91C9D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6354E3-5551-4822-9A86-653A799F71B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F081C-FCDA-4642-8CDC-7BE33AD4D61E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AC800-34AB-45F7-8864-C057F0CE9D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80DCF5-1068-437E-8599-C1354772E1BD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38BF08-6503-409D-92CD-F276213384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4DBC37-413C-472D-BEFE-0A8F769D188E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CF3765-B09C-4F48-BAE2-344FC2C98A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16B4C-DD14-407A-993C-BE881B714262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94E995-5328-4A7E-8550-0BAF8F2A9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9B2531-7915-4FA3-B876-D468229611E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DF88DD-2CAF-4445-BE13-2F6C679648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129EF-8F46-412A-AF82-8B0C1F4E08FB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8A71A4-3128-4C9F-908A-1A6A3A1563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51814-5B37-4C25-BC41-E88CDB3C461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1E3B7E-BF37-4A87-97DA-2B5C73DA43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AE4E5-8DD0-47A0-9768-5EB5DC87DBCD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78D4DE-3189-4D75-9DD3-75DDABE172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63EFE-E521-4436-9C88-430BBC04CFDD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BA33E0-3FEA-43D6-AC4B-606126694E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56F13-2062-4353-A4C1-98AAF996F2C6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292A0F-FE3B-48D8-BADE-A285BB56D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FE6BBB-34E2-4BA7-8CCA-601B43589662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BAB26D-412A-4BC6-80D6-4BDE6B64A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31486-FDA2-4F25-9421-903EDB0D4A76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0D223-5E8F-46AF-BE11-6912970793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85000E-6C4A-4F05-86C9-B12E053ADFE6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A6064-433F-472A-B8C7-5902D4B36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F70DC-995D-437D-BDB5-45AEA684CFB4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CF71BA-AFFC-4D9A-AAD6-0369EA085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DEC915-B165-4086-82E2-DA3C21DDC284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02B67D-076C-4A90-857E-FBFB44758B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2F07C2E-461E-400A-91C7-94F121CA9830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EFA66F-00EC-4DFF-A4B4-9EE2432D38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BFCEA16C-A684-4E23-BCA2-5C17071EC882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F48600-5DCA-4A78-94FC-3B3FE93327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6F0B6D68-7C68-4793-817C-38098B24038D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6D9C5-5B36-4500-B775-576E95ADE5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2A15DC10-EAEB-44AD-990E-C25DCD0834EB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C1149-A4F6-4239-81E3-B48F99FE10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D9888D7D-A7FD-478D-B65F-BA89D7864F91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1D12C5-663F-4B88-88D7-CD512D6AA9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03EE5EF1-F561-4DEB-ABD5-784F454B82DA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24BB1-337A-4B99-B0F2-56A43DA5B9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763713"/>
            <a:ext cx="4459288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6513" y="1763713"/>
            <a:ext cx="4460875" cy="49895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1E5E6E-67D7-4BC6-A990-63CCC2DFCDCE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0245ED-83A0-4B32-B44C-1007D9DE36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E1F6C747-FA34-42B4-8A74-B751B97A4CEC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E3812C-3A57-4BB0-91C6-576EF3ACAB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7C4A584-8EF3-47BB-A11A-4C7BCFA1F584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97A39-914D-41A8-B63D-111EACFDEF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FBA2C948-CACF-4093-A662-2184D0A15902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8748953-E3AC-40A9-A9C5-B08C1636CB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45CFFA78-D9FE-4641-865C-2C97854A5E8F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AC89BB-8E5C-44B2-A16E-E741610594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10438" y="303213"/>
            <a:ext cx="2266950" cy="64500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5" y="303213"/>
            <a:ext cx="6653213" cy="64500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1B51687A-2FC5-436F-875C-961A6EF3A92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9ACA9F-666F-4EE5-A674-2044BFE598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8"/>
          <p:cNvSpPr>
            <a:spLocks noChangeShapeType="1"/>
          </p:cNvSpPr>
          <p:nvPr/>
        </p:nvSpPr>
        <p:spPr bwMode="auto">
          <a:xfrm>
            <a:off x="2527300" y="687388"/>
            <a:ext cx="5257800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" name="Line 9"/>
          <p:cNvSpPr>
            <a:spLocks noChangeShapeType="1"/>
          </p:cNvSpPr>
          <p:nvPr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4" name="Picture 9" descr="UTSAGifBlue.gi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13" descr="ICS_Medium.png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263" y="0"/>
            <a:ext cx="1479550" cy="919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7C1D2-D2A5-44FF-BD0F-B28CD62E2800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5515DC-1DC7-4626-827A-AC55DBD6C4B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576F01-3F3F-48C4-9457-3671DE6B33E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E6754-BF2D-4C2E-A723-38B622360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79C575-AC4C-4CB6-82BE-8DEEED30D10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0BA36-4758-43D5-95D1-8C52CD1A56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B50BC6-BE5D-48D2-B078-1637EE89739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71734-FEAA-45C8-B4DE-A0FC072CF3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0B04EC-46BE-47ED-BDA7-B64FE561594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E9B1EF-B902-45E6-ACF6-BAAE4D89EC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 lIns="91440" tIns="45720" rIns="91440" bIns="4572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F8ABD2-C4F8-4B36-9CD2-CA775E3D0892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F4F010-EFE1-45AA-8B16-874CEEB167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jpeg"/></Relationships>
</file>

<file path=ppt/slideMasters/_rels/slideMaster5.xml.rels><?xml version="1.0" encoding="UTF-8" standalone="yes"?>
<Relationships xmlns="http://schemas.openxmlformats.org/package/2006/relationships"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51456D4F-7037-4171-895A-868E5C23A2BF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B36EB7B-272E-424B-9F53-12173262C0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08" r:id="rId1"/>
    <p:sldLayoutId id="2147484807" r:id="rId2"/>
    <p:sldLayoutId id="2147484806" r:id="rId3"/>
    <p:sldLayoutId id="2147484805" r:id="rId4"/>
    <p:sldLayoutId id="2147484804" r:id="rId5"/>
    <p:sldLayoutId id="2147484803" r:id="rId6"/>
    <p:sldLayoutId id="2147484802" r:id="rId7"/>
    <p:sldLayoutId id="2147484801" r:id="rId8"/>
    <p:sldLayoutId id="2147484800" r:id="rId9"/>
    <p:sldLayoutId id="2147484799" r:id="rId10"/>
    <p:sldLayoutId id="2147484798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3C8881FC-5100-422E-8C92-3172C051B7A0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38D0F9A8-FB06-491D-BA62-0F45263D50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19" r:id="rId1"/>
    <p:sldLayoutId id="2147484818" r:id="rId2"/>
    <p:sldLayoutId id="2147484817" r:id="rId3"/>
    <p:sldLayoutId id="2147484816" r:id="rId4"/>
    <p:sldLayoutId id="2147484815" r:id="rId5"/>
    <p:sldLayoutId id="2147484814" r:id="rId6"/>
    <p:sldLayoutId id="2147484813" r:id="rId7"/>
    <p:sldLayoutId id="2147484812" r:id="rId8"/>
    <p:sldLayoutId id="2147484811" r:id="rId9"/>
    <p:sldLayoutId id="2147484810" r:id="rId10"/>
    <p:sldLayoutId id="2147484809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Placeholder 1"/>
          <p:cNvSpPr>
            <a:spLocks noGrp="1"/>
          </p:cNvSpPr>
          <p:nvPr>
            <p:ph type="title"/>
          </p:nvPr>
        </p:nvSpPr>
        <p:spPr bwMode="auto">
          <a:xfrm>
            <a:off x="504825" y="303213"/>
            <a:ext cx="9072563" cy="125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763713"/>
            <a:ext cx="9072563" cy="4989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7007225"/>
            <a:ext cx="2351088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latin typeface="Arial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fld id="{CFA0333E-142F-4680-AEEB-731A088FF93B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444875" y="7007225"/>
            <a:ext cx="31908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4709525E-B30C-446F-AD17-33EDAEB163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0" r:id="rId1"/>
    <p:sldLayoutId id="2147484829" r:id="rId2"/>
    <p:sldLayoutId id="2147484828" r:id="rId3"/>
    <p:sldLayoutId id="2147484827" r:id="rId4"/>
    <p:sldLayoutId id="2147484826" r:id="rId5"/>
    <p:sldLayoutId id="2147484825" r:id="rId6"/>
    <p:sldLayoutId id="2147484824" r:id="rId7"/>
    <p:sldLayoutId id="2147484823" r:id="rId8"/>
    <p:sldLayoutId id="2147484822" r:id="rId9"/>
    <p:sldLayoutId id="2147484821" r:id="rId10"/>
    <p:sldLayoutId id="2147484820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Placeholder 1"/>
          <p:cNvSpPr>
            <a:spLocks noGrp="1"/>
          </p:cNvSpPr>
          <p:nvPr>
            <p:ph type="title"/>
          </p:nvPr>
        </p:nvSpPr>
        <p:spPr bwMode="auto">
          <a:xfrm>
            <a:off x="2692400" y="57150"/>
            <a:ext cx="4719638" cy="69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4825" y="1204913"/>
            <a:ext cx="9072563" cy="532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levelv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504825" y="6980238"/>
            <a:ext cx="2351088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l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94BDB8D0-4178-42F6-B442-129C3B33C42B}" type="datetime1">
              <a:rPr lang="en-US"/>
              <a:pPr>
                <a:defRPr/>
              </a:pPr>
              <a:t>1/9/2013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3314700" y="7007225"/>
            <a:ext cx="3321050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ct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pic>
        <p:nvPicPr>
          <p:cNvPr id="4102" name="Picture 9" descr="UTSAGifBlue.gif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447088" y="304800"/>
            <a:ext cx="1444625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9" descr="2010-02-17 ICS Master Logo.jpg"/>
          <p:cNvPicPr>
            <a:picLocks noChangeAspect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288925" y="233363"/>
            <a:ext cx="1790700" cy="59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4" name="Line 8"/>
          <p:cNvSpPr>
            <a:spLocks noChangeShapeType="1"/>
          </p:cNvSpPr>
          <p:nvPr userDrawn="1"/>
        </p:nvSpPr>
        <p:spPr bwMode="auto">
          <a:xfrm>
            <a:off x="2527300" y="828675"/>
            <a:ext cx="5257800" cy="0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5" name="Line 9"/>
          <p:cNvSpPr>
            <a:spLocks noChangeShapeType="1"/>
          </p:cNvSpPr>
          <p:nvPr userDrawn="1"/>
        </p:nvSpPr>
        <p:spPr bwMode="auto">
          <a:xfrm>
            <a:off x="498475" y="6811963"/>
            <a:ext cx="9102725" cy="1587"/>
          </a:xfrm>
          <a:prstGeom prst="line">
            <a:avLst/>
          </a:prstGeom>
          <a:noFill/>
          <a:ln w="54720">
            <a:solidFill>
              <a:srgbClr val="FF950E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7224713" y="7007225"/>
            <a:ext cx="2352675" cy="401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20" tIns="45711" rIns="91420" bIns="45711" numCol="1" anchor="ctr" anchorCtr="0" compatLnSpc="1">
            <a:prstTxWarp prst="textNoShape">
              <a:avLst/>
            </a:prstTxWarp>
          </a:bodyPr>
          <a:lstStyle>
            <a:lvl1pPr algn="r" hangingPunct="0">
              <a:buClr>
                <a:srgbClr val="000000"/>
              </a:buClr>
              <a:buSzPct val="45000"/>
              <a:buFont typeface="Wingdings" pitchFamily="2" charset="2"/>
              <a:buNone/>
              <a:defRPr sz="1200">
                <a:solidFill>
                  <a:srgbClr val="898989"/>
                </a:solidFill>
                <a:cs typeface="+mn-cs"/>
              </a:defRPr>
            </a:lvl1pPr>
          </a:lstStyle>
          <a:p>
            <a:pPr>
              <a:defRPr/>
            </a:pPr>
            <a:fld id="{B7B7A5DC-8918-401A-B472-B5029376A4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31" r:id="rId1"/>
    <p:sldLayoutId id="2147484832" r:id="rId2"/>
    <p:sldLayoutId id="2147484833" r:id="rId3"/>
    <p:sldLayoutId id="2147484834" r:id="rId4"/>
    <p:sldLayoutId id="2147484835" r:id="rId5"/>
    <p:sldLayoutId id="2147484836" r:id="rId6"/>
    <p:sldLayoutId id="2147484837" r:id="rId7"/>
    <p:sldLayoutId id="2147484838" r:id="rId8"/>
    <p:sldLayoutId id="2147484839" r:id="rId9"/>
    <p:sldLayoutId id="2147484840" r:id="rId10"/>
    <p:sldLayoutId id="2147484841" r:id="rId11"/>
  </p:sldLayoutIdLst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v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30188" algn="l" defTabSz="912813" rtl="0" eaLnBrk="0" fontAlgn="base" hangingPunct="0">
        <a:spcBef>
          <a:spcPct val="20000"/>
        </a:spcBef>
        <a:spcAft>
          <a:spcPct val="0"/>
        </a:spcAft>
        <a:buFont typeface="Courier New" pitchFamily="49" charset="0"/>
        <a:buChar char="o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912813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912813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343400" y="0"/>
            <a:ext cx="5197475" cy="68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4825" y="915988"/>
            <a:ext cx="9067800" cy="58404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</p:txBody>
      </p:sp>
      <p:sp>
        <p:nvSpPr>
          <p:cNvPr id="11" name="Rectangle 3"/>
          <p:cNvSpPr>
            <a:spLocks noGrp="1" noChangeArrowheads="1"/>
          </p:cNvSpPr>
          <p:nvPr>
            <p:ph type="dt" idx="2"/>
          </p:nvPr>
        </p:nvSpPr>
        <p:spPr bwMode="auto">
          <a:xfrm>
            <a:off x="504825" y="6886575"/>
            <a:ext cx="2344738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l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defRPr>
            </a:lvl1pPr>
          </a:lstStyle>
          <a:p>
            <a:pPr>
              <a:defRPr/>
            </a:pPr>
            <a:fld id="{1F78CAF5-1DE3-4CD3-BDB1-D392D14C3E89}" type="datetime1">
              <a:rPr lang="en-US"/>
              <a:pPr>
                <a:defRPr/>
              </a:pPr>
              <a:t>1/9/2013</a:t>
            </a:fld>
            <a:r>
              <a:rPr lang="en-US"/>
              <a:t>© Ravi  Sandhu</a:t>
            </a:r>
            <a:endParaRPr lang="en-GB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ftr" idx="3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World-Leading Research with Real-World Impact!</a:t>
            </a:r>
          </a:p>
        </p:txBody>
      </p:sp>
      <p:sp>
        <p:nvSpPr>
          <p:cNvPr id="13" name="Rectangle 5"/>
          <p:cNvSpPr>
            <a:spLocks noGrp="1" noChangeArrowheads="1"/>
          </p:cNvSpPr>
          <p:nvPr>
            <p:ph type="sldNum" idx="4"/>
          </p:nvPr>
        </p:nvSpPr>
        <p:spPr bwMode="auto">
          <a:xfrm>
            <a:off x="7226300" y="6886575"/>
            <a:ext cx="2346325" cy="519113"/>
          </a:xfrm>
          <a:prstGeom prst="rect">
            <a:avLst/>
          </a:prstGeom>
          <a:ln w="54720">
            <a:round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  <a:defRPr sz="14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D1FF077A-09D4-45A6-B0A3-62A175C19E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42" r:id="rId1"/>
  </p:sldLayoutIdLst>
  <p:hf hdr="0" ftr="0" dt="0"/>
  <p:txStyles>
    <p:titleStyle>
      <a:lvl1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2pPr>
      <a:lvl3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3pPr>
      <a:lvl4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4pPr>
      <a:lvl5pPr algn="r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defRPr sz="32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5pPr>
      <a:lvl6pPr marL="15367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6pPr>
      <a:lvl7pPr marL="19939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7pPr>
      <a:lvl8pPr marL="24511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8pPr>
      <a:lvl9pPr marL="2908300" indent="-215900" algn="r" defTabSz="457200" rtl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charset="2"/>
        <a:defRPr sz="3200">
          <a:solidFill>
            <a:srgbClr val="000000"/>
          </a:solidFill>
          <a:latin typeface="Bitstream Charter" pitchFamily="16" charset="0"/>
        </a:defRPr>
      </a:lvl9pPr>
    </p:titleStyle>
    <p:bodyStyle>
      <a:lvl1pPr marL="431800" indent="-3238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45000"/>
        <a:buFont typeface="Wingdings" pitchFamily="2" charset="2"/>
        <a:buChar char=""/>
        <a:defRPr sz="2800">
          <a:solidFill>
            <a:srgbClr val="000000"/>
          </a:solidFill>
          <a:latin typeface="Arial" charset="0"/>
          <a:ea typeface="ＭＳ Ｐゴシック" charset="-128"/>
          <a:cs typeface="ＭＳ Ｐゴシック" charset="-128"/>
        </a:defRPr>
      </a:lvl1pPr>
      <a:lvl2pPr marL="862013" indent="-285750"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75000"/>
        <a:buFont typeface="Symbol" pitchFamily="18" charset="2"/>
        <a:buChar char=""/>
        <a:defRPr sz="2400">
          <a:solidFill>
            <a:srgbClr val="000000"/>
          </a:solidFill>
          <a:latin typeface="Arial" charset="0"/>
          <a:ea typeface="ＭＳ Ｐゴシック" charset="-128"/>
        </a:defRPr>
      </a:lvl2pPr>
      <a:lvl3pPr marL="1295400" indent="-215900" algn="l" defTabSz="457200" rtl="0" eaLnBrk="0" fontAlgn="base" hangingPunct="0">
        <a:spcBef>
          <a:spcPct val="0"/>
        </a:spcBef>
        <a:spcAft>
          <a:spcPts val="850"/>
        </a:spcAft>
        <a:buClr>
          <a:srgbClr val="000000"/>
        </a:buClr>
        <a:buSzPct val="45000"/>
        <a:buFont typeface="Wingdings" pitchFamily="2" charset="2"/>
        <a:buChar char=""/>
        <a:defRPr sz="2400">
          <a:solidFill>
            <a:srgbClr val="000000"/>
          </a:solidFill>
          <a:latin typeface="Arial" charset="0"/>
          <a:ea typeface="ＭＳ Ｐゴシック" charset="-128"/>
        </a:defRPr>
      </a:lvl3pPr>
      <a:lvl4pPr marL="1727200" indent="-215900" algn="l" defTabSz="457200" rtl="0" eaLnBrk="0" fontAlgn="base" hangingPunct="0">
        <a:spcBef>
          <a:spcPct val="0"/>
        </a:spcBef>
        <a:spcAft>
          <a:spcPts val="575"/>
        </a:spcAft>
        <a:buClr>
          <a:srgbClr val="000000"/>
        </a:buClr>
        <a:buSzPct val="75000"/>
        <a:buFont typeface="Symbol" pitchFamily="18" charset="2"/>
        <a:buChar char=""/>
        <a:defRPr sz="2000">
          <a:solidFill>
            <a:srgbClr val="000000"/>
          </a:solidFill>
          <a:latin typeface="Arial" charset="0"/>
          <a:ea typeface="ＭＳ Ｐゴシック" charset="-128"/>
        </a:defRPr>
      </a:lvl4pPr>
      <a:lvl5pPr marL="2159000" indent="-215900" algn="l" defTabSz="457200" rtl="0" eaLnBrk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pitchFamily="2" charset="2"/>
        <a:buChar char=""/>
        <a:defRPr sz="2000">
          <a:solidFill>
            <a:srgbClr val="000000"/>
          </a:solidFill>
          <a:latin typeface="Arial" charset="0"/>
          <a:ea typeface="ＭＳ Ｐゴシック" charset="-128"/>
        </a:defRPr>
      </a:lvl5pPr>
      <a:lvl6pPr marL="26162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6pPr>
      <a:lvl7pPr marL="30734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7pPr>
      <a:lvl8pPr marL="35306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8pPr>
      <a:lvl9pPr marL="3987800" indent="-215900" algn="l" defTabSz="457200" rtl="0" fontAlgn="base" hangingPunct="0">
        <a:spcBef>
          <a:spcPct val="0"/>
        </a:spcBef>
        <a:spcAft>
          <a:spcPts val="288"/>
        </a:spcAft>
        <a:buClr>
          <a:srgbClr val="000000"/>
        </a:buClr>
        <a:buSzPct val="45000"/>
        <a:buFont typeface="Wingdings" charset="2"/>
        <a:buChar char="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4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5"/>
          <p:cNvSpPr>
            <a:spLocks noGrp="1" noChangeArrowheads="1"/>
          </p:cNvSpPr>
          <p:nvPr>
            <p:ph type="sldNum" sz="quarter" idx="12"/>
          </p:nvPr>
        </p:nvSpPr>
        <p:spPr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4720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 algn="l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pPr algn="r" eaLnBrk="1">
              <a:defRPr/>
            </a:pPr>
            <a:fld id="{E8B23A42-6F37-4818-9DD1-F3AFBC0FD140}" type="slidenum">
              <a:rPr lang="en-GB" smtClean="0">
                <a:solidFill>
                  <a:srgbClr val="000000"/>
                </a:solidFill>
              </a:rPr>
              <a:pPr algn="r" eaLnBrk="1">
                <a:defRPr/>
              </a:pPr>
              <a:t>1</a:t>
            </a:fld>
            <a:endParaRPr lang="en-GB" smtClean="0">
              <a:solidFill>
                <a:srgbClr val="000000"/>
              </a:solidFill>
            </a:endParaRPr>
          </a:p>
        </p:txBody>
      </p:sp>
      <p:sp>
        <p:nvSpPr>
          <p:cNvPr id="18435" name="Rectangle 5"/>
          <p:cNvSpPr txBox="1">
            <a:spLocks noGrp="1" noChangeArrowheads="1"/>
          </p:cNvSpPr>
          <p:nvPr/>
        </p:nvSpPr>
        <p:spPr bwMode="auto">
          <a:xfrm>
            <a:off x="7226300" y="6886575"/>
            <a:ext cx="2346325" cy="519113"/>
          </a:xfrm>
          <a:prstGeom prst="rect">
            <a:avLst/>
          </a:prstGeom>
          <a:noFill/>
          <a:ln w="54720">
            <a:noFill/>
            <a:round/>
            <a:headEnd/>
            <a:tailEnd/>
          </a:ln>
        </p:spPr>
        <p:txBody>
          <a:bodyPr lIns="0" tIns="0" rIns="0" bIns="0"/>
          <a:lstStyle/>
          <a:p>
            <a:pPr algn="r" hangingPunct="0">
              <a:lnSpc>
                <a:spcPct val="101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fld id="{931A9AF2-DDF6-4998-9B3C-970B465941CD}" type="slidenum">
              <a:rPr lang="en-GB" sz="1400">
                <a:solidFill>
                  <a:srgbClr val="000000"/>
                </a:solidFill>
              </a:rPr>
              <a:pPr algn="r" hangingPunct="0">
                <a:lnSpc>
                  <a:spcPct val="101000"/>
                </a:lnSpc>
                <a:buClr>
                  <a:srgbClr val="000000"/>
                </a:buClr>
                <a:buSzPct val="45000"/>
                <a:buFont typeface="Wingdings" pitchFamily="2" charset="2"/>
                <a:buNone/>
              </a:pPr>
              <a:t>1</a:t>
            </a:fld>
            <a:endParaRPr lang="en-GB" sz="1400">
              <a:solidFill>
                <a:srgbClr val="000000"/>
              </a:solidFill>
            </a:endParaRPr>
          </a:p>
        </p:txBody>
      </p:sp>
      <p:sp>
        <p:nvSpPr>
          <p:cNvPr id="18436" name="Text Box 2"/>
          <p:cNvSpPr txBox="1">
            <a:spLocks noChangeArrowheads="1"/>
          </p:cNvSpPr>
          <p:nvPr/>
        </p:nvSpPr>
        <p:spPr bwMode="auto">
          <a:xfrm>
            <a:off x="5029200" y="6172200"/>
            <a:ext cx="1588" cy="346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/>
          </a:p>
        </p:txBody>
      </p:sp>
      <p:sp>
        <p:nvSpPr>
          <p:cNvPr id="18437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sp>
        <p:nvSpPr>
          <p:cNvPr id="18438" name="Title 1"/>
          <p:cNvSpPr>
            <a:spLocks/>
          </p:cNvSpPr>
          <p:nvPr/>
        </p:nvSpPr>
        <p:spPr bwMode="auto">
          <a:xfrm>
            <a:off x="1322388" y="1336675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 dirty="0" smtClean="0">
                <a:solidFill>
                  <a:srgbClr val="000000"/>
                </a:solidFill>
              </a:rPr>
              <a:t>Towards Provenance and Risk-Awareness in Social Computing</a:t>
            </a:r>
            <a:endParaRPr lang="en-US" sz="2800" dirty="0">
              <a:solidFill>
                <a:srgbClr val="000000"/>
              </a:solidFill>
            </a:endParaRPr>
          </a:p>
        </p:txBody>
      </p:sp>
      <p:sp>
        <p:nvSpPr>
          <p:cNvPr id="18439" name="Subtitle 2"/>
          <p:cNvSpPr>
            <a:spLocks/>
          </p:cNvSpPr>
          <p:nvPr/>
        </p:nvSpPr>
        <p:spPr bwMode="auto">
          <a:xfrm>
            <a:off x="1322388" y="3581400"/>
            <a:ext cx="777240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dirty="0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Yuan Cheng, Dang Nguyen, Khalid </a:t>
            </a:r>
            <a:r>
              <a:rPr lang="en-US" sz="2000" dirty="0" err="1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Bijon</a:t>
            </a:r>
            <a:r>
              <a:rPr lang="en-US" sz="2000" dirty="0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, Ram Krishnan, </a:t>
            </a:r>
            <a:r>
              <a:rPr lang="en-US" sz="2000" dirty="0" err="1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Jaehong</a:t>
            </a:r>
            <a:r>
              <a:rPr lang="en-US" sz="2000" dirty="0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 Park and Ravi </a:t>
            </a:r>
            <a:r>
              <a:rPr lang="en-US" sz="2000" dirty="0" err="1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Sandhu</a:t>
            </a:r>
            <a:endParaRPr lang="en-US" sz="2000" dirty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dirty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Institute for Cyber Security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dirty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University of Texas at San Antonio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000" dirty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000" dirty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endParaRPr lang="en-US" sz="2000" dirty="0">
              <a:solidFill>
                <a:srgbClr val="898989"/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dirty="0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September 19, 2012</a:t>
            </a:r>
          </a:p>
          <a:p>
            <a:pPr eaLnBrk="0" hangingPunct="0">
              <a:lnSpc>
                <a:spcPct val="80000"/>
              </a:lnSpc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2000" dirty="0" smtClean="0">
                <a:solidFill>
                  <a:srgbClr val="898989"/>
                </a:solidFill>
                <a:latin typeface="Calibri" pitchFamily="34" charset="0"/>
                <a:cs typeface="Calibri" pitchFamily="34" charset="0"/>
              </a:rPr>
              <a:t>SRAS 2012, Minneapolis, MN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8440" name="Title 1"/>
          <p:cNvSpPr>
            <a:spLocks/>
          </p:cNvSpPr>
          <p:nvPr/>
        </p:nvSpPr>
        <p:spPr bwMode="auto">
          <a:xfrm>
            <a:off x="2601913" y="77788"/>
            <a:ext cx="5197475" cy="6842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0" tIns="0" rIns="0" bIns="0" anchor="ctr"/>
          <a:lstStyle/>
          <a:p>
            <a:pPr eaLnBrk="0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altLang="zh-CN" sz="2800" b="1" dirty="0">
                <a:solidFill>
                  <a:srgbClr val="131F49"/>
                </a:solidFill>
              </a:rPr>
              <a:t>Institute for Cyber Security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032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Modeling Provenance Data in SC (cont.)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6900" y="1409700"/>
            <a:ext cx="87630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Alice requests to join an event: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request(Alice, join, </a:t>
            </a:r>
            <a:r>
              <a:rPr lang="en-US" sz="2800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accountOf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(Alice), event)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Associated transaction: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(Alice, join, </a:t>
            </a:r>
            <a:r>
              <a:rPr lang="en-US" sz="2800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accountOf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(Alice), event, </a:t>
            </a:r>
            <a:r>
              <a:rPr lang="en-US" sz="2800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eventWithAcountOfAliceAdded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The corresponding provenance information: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(join, </a:t>
            </a:r>
            <a:r>
              <a:rPr lang="en-US" sz="2800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wasControlledBy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Alice)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(join, used, event)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(join, used, </a:t>
            </a:r>
            <a:r>
              <a:rPr lang="en-US" sz="2800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accountOf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(Alice))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n-US" sz="2800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eventWithAccountOfAliceAdded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n-US" sz="2800" i="1" dirty="0" err="1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wasGeneratedBy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, join)</a:t>
            </a:r>
            <a:endParaRPr lang="en-US" sz="2800" i="1" dirty="0">
              <a:solidFill>
                <a:srgbClr val="00B05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142174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36900" y="215900"/>
            <a:ext cx="41783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CONCLUSION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1257300"/>
            <a:ext cx="85090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Identify the necessity of incorporating Risk awareness and Provenance awareness in SC.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Demonstrate through an example scenario.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Present an approach for Provenance-based Risk Assessment.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Present the initial effort towards a conceptual model for Risk-based Access Control.</a:t>
            </a:r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7" name="Rectangle 3"/>
          <p:cNvSpPr>
            <a:spLocks noGrp="1" noChangeArrowheads="1"/>
          </p:cNvSpPr>
          <p:nvPr>
            <p:ph type="body" idx="4294967295"/>
          </p:nvPr>
        </p:nvSpPr>
        <p:spPr/>
        <p:txBody>
          <a:bodyPr/>
          <a:lstStyle/>
          <a:p>
            <a:endParaRPr lang="en-US" dirty="0" smtClean="0">
              <a:ea typeface="ＭＳ Ｐゴシック" pitchFamily="34" charset="-128"/>
            </a:endParaRPr>
          </a:p>
          <a:p>
            <a:r>
              <a:rPr lang="en-US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Questions or comments?</a:t>
            </a:r>
          </a:p>
          <a:p>
            <a:endParaRPr lang="en-US" dirty="0" smtClean="0">
              <a:ea typeface="ＭＳ Ｐゴシック" pitchFamily="34" charset="-128"/>
            </a:endParaRPr>
          </a:p>
          <a:p>
            <a:endParaRPr lang="en-US" dirty="0">
              <a:ea typeface="ＭＳ Ｐゴシック" pitchFamily="34" charset="-128"/>
            </a:endParaRPr>
          </a:p>
          <a:p>
            <a:endParaRPr lang="en-US" dirty="0" smtClean="0">
              <a:ea typeface="ＭＳ Ｐゴシック" pitchFamily="34" charset="-128"/>
            </a:endParaRPr>
          </a:p>
          <a:p>
            <a:pPr algn="ctr">
              <a:buFont typeface="Wingdings" pitchFamily="2" charset="2"/>
              <a:buNone/>
            </a:pPr>
            <a:r>
              <a:rPr lang="en-US" sz="4000" dirty="0" smtClean="0">
                <a:latin typeface="Calibri" pitchFamily="34" charset="0"/>
                <a:ea typeface="ＭＳ Ｐゴシック" pitchFamily="34" charset="-128"/>
                <a:cs typeface="Calibri" pitchFamily="34" charset="0"/>
              </a:rPr>
              <a:t>Thank You </a:t>
            </a:r>
            <a:r>
              <a:rPr lang="en-US" sz="4000" dirty="0" smtClean="0">
                <a:ea typeface="ＭＳ Ｐゴシック" pitchFamily="34" charset="-128"/>
                <a:sym typeface="Wingdings" pitchFamily="2" charset="2"/>
              </a:rPr>
              <a:t></a:t>
            </a:r>
            <a:endParaRPr lang="en-US" sz="4000" dirty="0" smtClean="0">
              <a:ea typeface="ＭＳ Ｐゴシック" pitchFamily="34" charset="-128"/>
            </a:endParaRPr>
          </a:p>
        </p:txBody>
      </p:sp>
      <p:sp>
        <p:nvSpPr>
          <p:cNvPr id="3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03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Access Control in Social Computing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6900" y="1409700"/>
            <a:ext cx="8763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Content is almost contributed by users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Access control policies are specified by users rather than the system alone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Policies are expressed in terms of attributes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terms of relationships in online social networks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BUT, all of them are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pre-defined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static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policies that always give the same outcome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Unfortunately, social computing environment is dynamically changing over time</a:t>
            </a:r>
          </a:p>
          <a:p>
            <a:pPr algn="l"/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965923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03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Motivating Example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6900" y="1409700"/>
            <a:ext cx="87630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dirty="0" smtClean="0">
                <a:latin typeface="Calibri" pitchFamily="34" charset="0"/>
                <a:cs typeface="Calibri" pitchFamily="34" charset="0"/>
              </a:rPr>
              <a:t>A user starts an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event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to discuss on the upcoming US election outcome. Anyone registered in the social network can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join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 discussion group. However, joining the group requires to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vote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on an election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poll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In order to vote, one must demonstrate his knowledge of the candidate through an action such as to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like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 candidate’s </a:t>
            </a:r>
            <a:r>
              <a:rPr lang="en-US" sz="2400" b="1" dirty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fan page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. Furthermore, each candidate might want users to </a:t>
            </a:r>
            <a:r>
              <a:rPr lang="en-US" sz="24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share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 their page before liking.</a:t>
            </a:r>
          </a:p>
          <a:p>
            <a:pPr algn="l"/>
            <a:endParaRPr lang="en-US" sz="2400" dirty="0" smtClean="0">
              <a:latin typeface="Calibri" pitchFamily="34" charset="0"/>
              <a:cs typeface="Calibri" pitchFamily="34" charset="0"/>
            </a:endParaRP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How to place control on the dependency of these actions?</a:t>
            </a:r>
          </a:p>
          <a:p>
            <a:pPr algn="l"/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How to place control on the occurrence and frequency of these actions?</a:t>
            </a:r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343963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03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Risk-Aware Access Control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6900" y="1409700"/>
            <a:ext cx="8763000" cy="51090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Risk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is </a:t>
            </a:r>
            <a:r>
              <a:rPr lang="en-US" sz="2800" i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the possibility of future loss or damage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Future needs and user behaviors are essentially unpredictable by static access control policies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Risk-aware Access Control grants or denies an access </a:t>
            </a:r>
            <a:r>
              <a:rPr lang="en-US" sz="2800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dynamically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based on estimated risk instead of some predefined policies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Two key issues to assess risk: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Estimate the cost of permission being misused (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sensitivity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Determine the likelihood of misusing permissions (</a:t>
            </a: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trustworthiness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algn="l"/>
            <a:endParaRPr lang="en-US" dirty="0"/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587590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03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Provenance-Aware System</a:t>
            </a:r>
            <a:endParaRPr lang="en-US" sz="24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6900" y="14097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>
                <a:latin typeface="Calibri" pitchFamily="34" charset="0"/>
                <a:cs typeface="Calibri" pitchFamily="34" charset="0"/>
              </a:rPr>
              <a:t>Provenance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 of a digital data object is defined as the documentation of its origin and all the processes that influence and lead to its current state.</a:t>
            </a:r>
            <a:endParaRPr lang="en-US" sz="2800" b="1" dirty="0" smtClean="0">
              <a:latin typeface="Calibri" pitchFamily="34" charset="0"/>
              <a:cs typeface="Calibri" pitchFamily="34" charset="0"/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In a provenance-aware system, related provenance information of system transactions/events are captured, stored, and maintained.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Provenance potentially provides many enhanced benefits: usage tracking, workflow control, versioning, trustworthiness, repeatability, access control, etc..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Can we use provenance for dynamic risk assessment?</a:t>
            </a:r>
          </a:p>
          <a:p>
            <a:pPr algn="l"/>
            <a:endParaRPr lang="en-US" sz="2800" dirty="0" smtClean="0">
              <a:latin typeface="Calibri" pitchFamily="34" charset="0"/>
              <a:cs typeface="Calibri" pitchFamily="34" charset="0"/>
            </a:endParaRPr>
          </a:p>
          <a:p>
            <a:pPr algn="l"/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4262528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00300" y="203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Risk Aware Access Control for SC</a:t>
            </a:r>
            <a:endParaRPr lang="en-US" sz="2400" b="1" dirty="0"/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pic>
        <p:nvPicPr>
          <p:cNvPr id="5" name="图片 4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833" y="1212491"/>
            <a:ext cx="7220958" cy="51346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6900" y="1409700"/>
            <a:ext cx="8763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Risk value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represents the level of misuse granting requester access would result in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Risk threshold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denotes the level of sensitivity of performing the permission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b="1" dirty="0" smtClean="0">
                <a:solidFill>
                  <a:srgbClr val="00B050"/>
                </a:solidFill>
                <a:latin typeface="Calibri" pitchFamily="34" charset="0"/>
                <a:cs typeface="Calibri" pitchFamily="34" charset="0"/>
              </a:rPr>
              <a:t>Fluctuation of risk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serves as the basis for dynamic access control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User’s risk value may increase or decrease as a result of her activities and behavior in the system.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  <a:cs typeface="Calibri" pitchFamily="34" charset="0"/>
              </a:rPr>
              <a:t>Similarly, risk </a:t>
            </a:r>
            <a:r>
              <a:rPr lang="en-US" sz="2800" dirty="0" smtClean="0">
                <a:latin typeface="Calibri" pitchFamily="34" charset="0"/>
                <a:cs typeface="Calibri" pitchFamily="34" charset="0"/>
              </a:rPr>
              <a:t>value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of a resource may change depending on the past interactions on the resource.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Requester user and resource owner can specify a risk threshold associated with each permission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00300" y="2032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Risk Aware Access Control for SC (cont.)</a:t>
            </a:r>
            <a:endParaRPr lang="en-US" sz="2000" b="1" dirty="0"/>
          </a:p>
        </p:txBody>
      </p:sp>
      <p:sp>
        <p:nvSpPr>
          <p:cNvPr id="5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</p:spTree>
    <p:extLst>
      <p:ext uri="{BB962C8B-B14F-4D97-AF65-F5344CB8AC3E}">
        <p14:creationId xmlns:p14="http://schemas.microsoft.com/office/powerpoint/2010/main" val="2696120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00300" y="203200"/>
            <a:ext cx="556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Modeling Provenance Data in SC</a:t>
            </a:r>
            <a:endParaRPr lang="en-US" sz="2000" b="1" dirty="0"/>
          </a:p>
        </p:txBody>
      </p:sp>
      <p:sp>
        <p:nvSpPr>
          <p:cNvPr id="3" name="TextBox 2"/>
          <p:cNvSpPr txBox="1"/>
          <p:nvPr/>
        </p:nvSpPr>
        <p:spPr>
          <a:xfrm>
            <a:off x="596900" y="14097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Open Provenance Model (OPM) as the data model for provenance information</a:t>
            </a:r>
          </a:p>
          <a:p>
            <a:pPr marL="889000" lvl="1" indent="-457200" algn="l">
              <a:buFont typeface="Arial" pitchFamily="34" charset="0"/>
              <a:buChar char="•"/>
            </a:pPr>
            <a:r>
              <a:rPr lang="en-US" sz="2800" dirty="0" smtClean="0">
                <a:latin typeface="Calibri" pitchFamily="34" charset="0"/>
                <a:cs typeface="Calibri" pitchFamily="34" charset="0"/>
              </a:rPr>
              <a:t>Captures information associated with a transaction and expresses the relations between them in causality dependencies</a:t>
            </a:r>
            <a:endParaRPr lang="en-US" sz="2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92149" y="4131588"/>
            <a:ext cx="2946401" cy="2631162"/>
          </a:xfrm>
          <a:prstGeom prst="rect">
            <a:avLst/>
          </a:prstGeom>
        </p:spPr>
        <p:txBody>
          <a:bodyPr>
            <a:normAutofit fontScale="77500" lnSpcReduction="20000"/>
          </a:bodyPr>
          <a:lstStyle>
            <a:lvl1pPr marL="431800" indent="-3238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800">
                <a:solidFill>
                  <a:srgbClr val="000000"/>
                </a:solidFill>
                <a:latin typeface="Arial" charset="0"/>
                <a:ea typeface="ＭＳ Ｐゴシック" charset="-128"/>
                <a:cs typeface="ＭＳ Ｐゴシック" charset="-128"/>
              </a:defRPr>
            </a:lvl1pPr>
            <a:lvl2pPr marL="862013" indent="-285750" algn="l" defTabSz="457200" rtl="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2pPr>
            <a:lvl3pPr marL="1295400" indent="-215900" algn="l" defTabSz="457200" rtl="0" eaLnBrk="0" fontAlgn="base" hangingPunct="0">
              <a:spcBef>
                <a:spcPct val="0"/>
              </a:spcBef>
              <a:spcAft>
                <a:spcPts val="850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4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3pPr>
            <a:lvl4pPr marL="1727200" indent="-215900" algn="l" defTabSz="457200" rtl="0" eaLnBrk="0" fontAlgn="base" hangingPunct="0">
              <a:spcBef>
                <a:spcPct val="0"/>
              </a:spcBef>
              <a:spcAft>
                <a:spcPts val="575"/>
              </a:spcAft>
              <a:buClr>
                <a:srgbClr val="000000"/>
              </a:buClr>
              <a:buSzPct val="75000"/>
              <a:buFont typeface="Symbol" pitchFamily="18" charset="2"/>
              <a:buChar char="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4pPr>
            <a:lvl5pPr marL="2159000" indent="-215900" algn="l" defTabSz="457200" rtl="0" eaLnBrk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itchFamily="2" charset="2"/>
              <a:buChar char=""/>
              <a:defRPr sz="2000">
                <a:solidFill>
                  <a:srgbClr val="000000"/>
                </a:solidFill>
                <a:latin typeface="Arial" charset="0"/>
                <a:ea typeface="ＭＳ Ｐゴシック" charset="-128"/>
              </a:defRPr>
            </a:lvl5pPr>
            <a:lvl6pPr marL="26162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6pPr>
            <a:lvl7pPr marL="30734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7pPr>
            <a:lvl8pPr marL="35306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8pPr>
            <a:lvl9pPr marL="3987800" indent="-215900" algn="l" defTabSz="457200" rtl="0" fontAlgn="base" hangingPunct="0"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charset="2"/>
              <a:buChar char=""/>
              <a:defRPr sz="2000">
                <a:solidFill>
                  <a:srgbClr val="000000"/>
                </a:solidFill>
                <a:latin typeface="+mn-lt"/>
              </a:defRPr>
            </a:lvl9pPr>
          </a:lstStyle>
          <a:p>
            <a:r>
              <a:rPr lang="en-US" sz="2600" dirty="0" smtClean="0">
                <a:solidFill>
                  <a:srgbClr val="00B050"/>
                </a:solidFill>
              </a:rPr>
              <a:t>3 Nodes</a:t>
            </a:r>
          </a:p>
          <a:p>
            <a:pPr lvl="1"/>
            <a:r>
              <a:rPr lang="en-US" sz="2300" dirty="0" smtClean="0"/>
              <a:t>Artifact (ellipse)</a:t>
            </a:r>
          </a:p>
          <a:p>
            <a:pPr lvl="1"/>
            <a:r>
              <a:rPr lang="en-US" sz="2300" dirty="0" smtClean="0"/>
              <a:t>Process (Rectangle)</a:t>
            </a:r>
          </a:p>
          <a:p>
            <a:pPr lvl="1"/>
            <a:r>
              <a:rPr lang="en-US" sz="2300" dirty="0" smtClean="0"/>
              <a:t>Agent (Octagon)</a:t>
            </a:r>
          </a:p>
          <a:p>
            <a:pPr lvl="1">
              <a:buFont typeface="Symbol" pitchFamily="18" charset="2"/>
              <a:buNone/>
            </a:pPr>
            <a:endParaRPr lang="en-US" dirty="0" smtClean="0"/>
          </a:p>
          <a:p>
            <a:r>
              <a:rPr lang="en-US" sz="2600" dirty="0" smtClean="0">
                <a:solidFill>
                  <a:srgbClr val="00B050"/>
                </a:solidFill>
              </a:rPr>
              <a:t>5 Causality dependency edges </a:t>
            </a:r>
            <a:r>
              <a:rPr lang="en-US" sz="2600" dirty="0" smtClean="0"/>
              <a:t>(not dataflow)</a:t>
            </a:r>
            <a:endParaRPr lang="en-US" sz="26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14774" y="3656469"/>
            <a:ext cx="5273675" cy="3363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84126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00300" y="203200"/>
            <a:ext cx="556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OPM Scenario</a:t>
            </a:r>
            <a:endParaRPr lang="en-US" sz="2400" b="1" dirty="0"/>
          </a:p>
        </p:txBody>
      </p:sp>
      <p:sp>
        <p:nvSpPr>
          <p:cNvPr id="4" name="TextBox 41"/>
          <p:cNvSpPr txBox="1">
            <a:spLocks noChangeArrowheads="1"/>
          </p:cNvSpPr>
          <p:nvPr/>
        </p:nvSpPr>
        <p:spPr bwMode="auto">
          <a:xfrm>
            <a:off x="2601913" y="6883400"/>
            <a:ext cx="4643437" cy="33655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hangingPunct="0">
              <a:buClr>
                <a:srgbClr val="000000"/>
              </a:buClr>
              <a:buSzPct val="45000"/>
              <a:buFont typeface="Wingdings" pitchFamily="2" charset="2"/>
              <a:buNone/>
            </a:pPr>
            <a:r>
              <a:rPr lang="en-US" sz="1600" i="1" dirty="0"/>
              <a:t>World-Leading Research with Real-World Impact!</a:t>
            </a:r>
          </a:p>
        </p:txBody>
      </p:sp>
      <p:pic>
        <p:nvPicPr>
          <p:cNvPr id="2" name="图片 1" descr="屏幕剪辑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8097" y="1283939"/>
            <a:ext cx="5944430" cy="49917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3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3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45000"/>
          <a:buFont typeface="Wingdings" charset="2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11908</TotalTime>
  <Words>710</Words>
  <Application>Microsoft Office PowerPoint</Application>
  <PresentationFormat>Custom</PresentationFormat>
  <Paragraphs>87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1_Custom Design</vt:lpstr>
      <vt:lpstr>2_Custom Design</vt:lpstr>
      <vt:lpstr>3_Custom Design</vt:lpstr>
      <vt:lpstr>Custom Design</vt:lpstr>
      <vt:lpstr>3_Default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Having Fun</dc:creator>
  <cp:lastModifiedBy>ravi</cp:lastModifiedBy>
  <cp:revision>908</cp:revision>
  <cp:lastPrinted>2010-01-06T19:17:48Z</cp:lastPrinted>
  <dcterms:created xsi:type="dcterms:W3CDTF">2010-02-19T20:53:39Z</dcterms:created>
  <dcterms:modified xsi:type="dcterms:W3CDTF">2013-01-10T00:40:41Z</dcterms:modified>
</cp:coreProperties>
</file>