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384" r:id="rId3"/>
    <p:sldId id="405" r:id="rId4"/>
    <p:sldId id="406" r:id="rId5"/>
    <p:sldId id="407" r:id="rId6"/>
    <p:sldId id="404" r:id="rId7"/>
    <p:sldId id="388" r:id="rId8"/>
    <p:sldId id="390" r:id="rId9"/>
    <p:sldId id="399" r:id="rId10"/>
    <p:sldId id="398" r:id="rId11"/>
    <p:sldId id="403" r:id="rId12"/>
    <p:sldId id="409" r:id="rId13"/>
    <p:sldId id="408" r:id="rId14"/>
    <p:sldId id="400" r:id="rId15"/>
    <p:sldId id="401" r:id="rId16"/>
    <p:sldId id="385" r:id="rId17"/>
    <p:sldId id="38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80498" autoAdjust="0"/>
  </p:normalViewPr>
  <p:slideViewPr>
    <p:cSldViewPr snapToGrid="0" snapToObjects="1">
      <p:cViewPr>
        <p:scale>
          <a:sx n="104" d="100"/>
          <a:sy n="104" d="100"/>
        </p:scale>
        <p:origin x="-68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-255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C0FE-85EA-5A41-B493-8AB6D991EFC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803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7372-A515-A941-97F8-5AA9394712B9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976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645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	9/21/10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y.cs.utsa.edu/~ycheng" TargetMode="External"/><Relationship Id="rId2" Type="http://schemas.openxmlformats.org/officeDocument/2006/relationships/hyperlink" Target="mailto:ycheng@cs.uts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424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rgbClr val="0070C0"/>
                </a:solidFill>
              </a:rPr>
              <a:t>Preserving User Privacy from Third-party Applications in Online Social Networks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3592"/>
            <a:ext cx="6400800" cy="246430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Yuan Cheng, </a:t>
            </a:r>
            <a:r>
              <a:rPr lang="en-US" sz="2400" dirty="0" err="1" smtClean="0">
                <a:solidFill>
                  <a:schemeClr val="tx1"/>
                </a:solidFill>
              </a:rPr>
              <a:t>Jaehong</a:t>
            </a:r>
            <a:r>
              <a:rPr lang="en-US" sz="2400" dirty="0" smtClean="0">
                <a:solidFill>
                  <a:schemeClr val="tx1"/>
                </a:solidFill>
              </a:rPr>
              <a:t> Park and Ravi </a:t>
            </a:r>
            <a:r>
              <a:rPr lang="en-US" sz="2400" dirty="0" err="1" smtClean="0">
                <a:solidFill>
                  <a:schemeClr val="tx1"/>
                </a:solidFill>
              </a:rPr>
              <a:t>Sandhu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Institute for Cyber Security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Texas at San Antonio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Presentation at PSOSM13, </a:t>
            </a:r>
            <a:r>
              <a:rPr lang="en-US" sz="2000" i="1" dirty="0"/>
              <a:t>Rio de Janeiro, Brazil</a:t>
            </a:r>
          </a:p>
          <a:p>
            <a:r>
              <a:rPr lang="en-US" sz="2000" i="1" dirty="0"/>
              <a:t>May 14, </a:t>
            </a:r>
            <a:r>
              <a:rPr lang="en-US" sz="2000" i="1" dirty="0" smtClean="0"/>
              <a:t>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 smtClean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Communications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OSN provided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-party provided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 w/ system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 w/ non-private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374136"/>
            <a:ext cx="8229600" cy="2752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2688" y="3867912"/>
            <a:ext cx="7379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Communication between components only through OSN-specified APIs</a:t>
            </a:r>
          </a:p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Communication w/ system calls</a:t>
            </a:r>
          </a:p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Communication w/ non-private data</a:t>
            </a:r>
          </a:p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Communication w/ private data </a:t>
            </a:r>
            <a:r>
              <a:rPr lang="en-US" sz="2400" dirty="0">
                <a:solidFill>
                  <a:srgbClr val="FF0000"/>
                </a:solidFill>
              </a:rPr>
              <a:t>(not allowed)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Relationship-based Access Control w/ Apps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0692" y="2370953"/>
            <a:ext cx="28575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50692" y="2627447"/>
            <a:ext cx="64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friend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140964" y="4626864"/>
            <a:ext cx="972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colleague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416552" y="2217064"/>
            <a:ext cx="64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follow</a:t>
            </a:r>
            <a:endParaRPr lang="en-US" sz="1400" dirty="0"/>
          </a:p>
        </p:txBody>
      </p:sp>
      <p:pic>
        <p:nvPicPr>
          <p:cNvPr id="10" name="Content Placeholder 5" descr="facebook_farmville_freak_cityville_by_zynga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205" y="2558003"/>
            <a:ext cx="1366266" cy="85255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2625471" y="2935224"/>
            <a:ext cx="625221" cy="3566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10612" y="3137951"/>
            <a:ext cx="64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install</a:t>
            </a:r>
            <a:endParaRPr lang="en-US" sz="1400" dirty="0"/>
          </a:p>
        </p:txBody>
      </p:sp>
      <p:cxnSp>
        <p:nvCxnSpPr>
          <p:cNvPr id="15" name="Curved Connector 14"/>
          <p:cNvCxnSpPr/>
          <p:nvPr/>
        </p:nvCxnSpPr>
        <p:spPr>
          <a:xfrm>
            <a:off x="2625471" y="2627447"/>
            <a:ext cx="739521" cy="51050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flipV="1">
            <a:off x="2625471" y="2524841"/>
            <a:ext cx="1487805" cy="3316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ular Callout 18"/>
          <p:cNvSpPr/>
          <p:nvPr/>
        </p:nvSpPr>
        <p:spPr>
          <a:xfrm>
            <a:off x="3807714" y="1600200"/>
            <a:ext cx="1587246" cy="651881"/>
          </a:xfrm>
          <a:prstGeom prst="wedgeRoundRectCallout">
            <a:avLst/>
          </a:prstGeom>
          <a:noFill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He didn’t install the app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xmlns="" val="175420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4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Policy Specifications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&lt;action, target, (start, path rule), 2</a:t>
            </a:r>
            <a:r>
              <a:rPr lang="en-US" i="1" baseline="30000" dirty="0" smtClean="0"/>
              <a:t>ModuleType</a:t>
            </a:r>
            <a:r>
              <a:rPr lang="en-US" i="1" dirty="0" smtClean="0"/>
              <a:t>&gt;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action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specifies the type of access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target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indicates the resource to be accessed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is the position where access evaluation begins, which can be either </a:t>
            </a:r>
            <a:r>
              <a:rPr lang="en-US" sz="2400" i="1" dirty="0" smtClean="0">
                <a:solidFill>
                  <a:srgbClr val="00B050"/>
                </a:solidFill>
              </a:rPr>
              <a:t>owner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B050"/>
                </a:solidFill>
              </a:rPr>
              <a:t>requester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path rule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represents the required pattern of relationship between the involved parties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50592" y="484580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e.g., “install”, “</a:t>
            </a:r>
            <a:r>
              <a:rPr lang="en-US" dirty="0" err="1" smtClean="0">
                <a:solidFill>
                  <a:srgbClr val="00B050"/>
                </a:solidFill>
              </a:rPr>
              <a:t>friend·install</a:t>
            </a:r>
            <a:r>
              <a:rPr lang="en-US" dirty="0" smtClean="0">
                <a:solidFill>
                  <a:srgbClr val="00B050"/>
                </a:solidFill>
              </a:rPr>
              <a:t>”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xmlns="" val="128984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Policy Specifications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&lt;action, target, (start, path rule), 2</a:t>
            </a:r>
            <a:r>
              <a:rPr lang="en-US" i="1" baseline="30000" dirty="0" smtClean="0"/>
              <a:t>ModuleType</a:t>
            </a:r>
            <a:r>
              <a:rPr lang="en-US" i="1" dirty="0" smtClean="0"/>
              <a:t>&gt;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action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specifies the type of access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target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indicates the resource to be accessed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is the position where access evaluation begins, which can be either </a:t>
            </a:r>
            <a:r>
              <a:rPr lang="en-US" sz="2400" i="1" dirty="0" smtClean="0">
                <a:solidFill>
                  <a:srgbClr val="00B050"/>
                </a:solidFill>
              </a:rPr>
              <a:t>owner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B050"/>
                </a:solidFill>
              </a:rPr>
              <a:t>requester</a:t>
            </a: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path rule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represents the required pattern of relationship between the involved parties</a:t>
            </a:r>
          </a:p>
          <a:p>
            <a:pPr lvl="1"/>
            <a:r>
              <a:rPr lang="en-US" sz="2400" i="1" dirty="0" err="1">
                <a:solidFill>
                  <a:srgbClr val="FF0000"/>
                </a:solidFill>
              </a:rPr>
              <a:t>ModuleType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= {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M1, M2, M3, M4, external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}, 2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ModuleType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indicates the set of app module types allowed to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xmlns="" val="7244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Example: App Request Notification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&lt;app request, _, (target user, install), {M1, M2, M3, M4, external}&gt;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For apps she installed; Protect her data</a:t>
            </a:r>
          </a:p>
          <a:p>
            <a:r>
              <a:rPr lang="en-US" sz="3000" dirty="0" smtClean="0"/>
              <a:t>&lt;app request, _, (requester, </a:t>
            </a:r>
            <a:r>
              <a:rPr lang="en-US" sz="3000" dirty="0" err="1" smtClean="0"/>
              <a:t>install∙friend</a:t>
            </a:r>
            <a:r>
              <a:rPr lang="en-US" sz="3000" dirty="0" smtClean="0"/>
              <a:t>), {M1, M2}&gt;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For apps she installed ; Protect her friends’ data</a:t>
            </a:r>
          </a:p>
          <a:p>
            <a:r>
              <a:rPr lang="en-US" sz="3000" dirty="0" smtClean="0"/>
              <a:t>&lt;app request, _, (target user, </a:t>
            </a:r>
            <a:r>
              <a:rPr lang="en-US" sz="3000" dirty="0" err="1" smtClean="0"/>
              <a:t>friend∙install</a:t>
            </a:r>
            <a:r>
              <a:rPr lang="en-US" sz="3000" dirty="0" smtClean="0"/>
              <a:t>), {M1, M2}&gt;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For apps her friends installed; Protect her data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Example: Accessing User’s Profile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&lt;access, </a:t>
            </a:r>
            <a:r>
              <a:rPr lang="en-US" dirty="0" err="1" smtClean="0"/>
              <a:t>dateofbirth</a:t>
            </a:r>
            <a:r>
              <a:rPr lang="en-US" dirty="0" smtClean="0"/>
              <a:t>, (owner, install), {M1, M2}&gt;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DOB is private</a:t>
            </a:r>
          </a:p>
          <a:p>
            <a:r>
              <a:rPr lang="en-US" dirty="0" smtClean="0"/>
              <a:t>&lt;access, keystroke, (owner, install), {external}&gt;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Keystroke is non-private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Keystroke information is crucial for fulfilling functionality</a:t>
            </a:r>
          </a:p>
          <a:p>
            <a:r>
              <a:rPr lang="en-US" dirty="0" smtClean="0"/>
              <a:t>&lt;access, </a:t>
            </a:r>
            <a:r>
              <a:rPr lang="en-US" dirty="0" err="1" smtClean="0"/>
              <a:t>emailaddress</a:t>
            </a:r>
            <a:r>
              <a:rPr lang="en-US" dirty="0" smtClean="0"/>
              <a:t>, (owner, </a:t>
            </a:r>
            <a:r>
              <a:rPr lang="en-US" dirty="0" err="1" smtClean="0"/>
              <a:t>friend∙install</a:t>
            </a:r>
            <a:r>
              <a:rPr lang="en-US" dirty="0" smtClean="0"/>
              <a:t>), {M1, M2, M3, M4}&gt;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Protect his friends’ data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an access control framework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Split applications into different components with different privileges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Keep private data away from external components</a:t>
            </a:r>
          </a:p>
          <a:p>
            <a:r>
              <a:rPr lang="en-US" dirty="0" smtClean="0"/>
              <a:t>Provided a policy model for application-to-user policies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Specify different policies for different components of the same application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Q&amp;A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Questions?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ycheng@cs.utsa.edu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http://my.cs.utsa.edu/~ycheng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Twitter: @</a:t>
            </a:r>
            <a:r>
              <a:rPr lang="en-US" dirty="0" err="1" smtClean="0"/>
              <a:t>nbycheng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Agenda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 Issues of 3</a:t>
            </a:r>
            <a:r>
              <a:rPr lang="en-US" baseline="30000" dirty="0" smtClean="0"/>
              <a:t>rd</a:t>
            </a:r>
            <a:r>
              <a:rPr lang="en-US" dirty="0" smtClean="0"/>
              <a:t>-party Apps</a:t>
            </a:r>
          </a:p>
          <a:p>
            <a:r>
              <a:rPr lang="en-US" dirty="0" smtClean="0"/>
              <a:t>Countermeasures</a:t>
            </a:r>
          </a:p>
          <a:p>
            <a:r>
              <a:rPr lang="en-US" dirty="0" smtClean="0"/>
              <a:t>Access Control Framework</a:t>
            </a:r>
          </a:p>
          <a:p>
            <a:r>
              <a:rPr lang="en-US" dirty="0" smtClean="0"/>
              <a:t>Policy Model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Privacy Issues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848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all-or-nothing policy for application-to-user interactions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User has to grant the app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full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access, even if the app only needs partial data</a:t>
            </a:r>
          </a:p>
          <a:p>
            <a:r>
              <a:rPr lang="en-US" sz="2400" dirty="0"/>
              <a:t>Users are not aware of the application’s real </a:t>
            </a:r>
            <a:r>
              <a:rPr lang="en-US" sz="2400" dirty="0" smtClean="0"/>
              <a:t>needs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6224" y="3083343"/>
            <a:ext cx="4409319" cy="298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84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Privacy Issues (cont.)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67911"/>
          </a:xfrm>
        </p:spPr>
        <p:txBody>
          <a:bodyPr>
            <a:normAutofit/>
          </a:bodyPr>
          <a:lstStyle/>
          <a:p>
            <a:r>
              <a:rPr lang="en-US" sz="2400" dirty="0"/>
              <a:t>Coarse-grained opt-in/out privacy control does not let user specify policies for each piece of </a:t>
            </a:r>
            <a:r>
              <a:rPr lang="en-US" sz="2400" dirty="0" smtClean="0"/>
              <a:t>data</a:t>
            </a:r>
            <a:endParaRPr lang="en-US" sz="2400" dirty="0"/>
          </a:p>
          <a:p>
            <a:r>
              <a:rPr lang="en-US" sz="2400" dirty="0" smtClean="0"/>
              <a:t>Some </a:t>
            </a:r>
            <a:r>
              <a:rPr lang="en-US" sz="2400" dirty="0"/>
              <a:t>permissions are given by user’s friend who installed the app, without user’s knowledge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8708" y="3250542"/>
            <a:ext cx="4144351" cy="281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42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Countermeasures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3526589"/>
              </p:ext>
            </p:extLst>
          </p:nvPr>
        </p:nvGraphicFramePr>
        <p:xfrm>
          <a:off x="457200" y="1600200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088"/>
                <a:gridCol w="2542032"/>
                <a:gridCol w="224028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Generalization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Convert private data to a privacy-</a:t>
                      </a:r>
                      <a:r>
                        <a:rPr lang="en-US" sz="1600" dirty="0" err="1" smtClean="0"/>
                        <a:t>nonsensitive</a:t>
                      </a:r>
                      <a:r>
                        <a:rPr lang="en-US" sz="1600" baseline="0" dirty="0" smtClean="0"/>
                        <a:t> form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Have </a:t>
                      </a:r>
                      <a:r>
                        <a:rPr lang="en-US" sz="1600" baseline="0" dirty="0" smtClean="0"/>
                        <a:t>been widely accepted in recent solutions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User-specified Privacy Preference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Allow </a:t>
                      </a:r>
                      <a:r>
                        <a:rPr lang="en-US" sz="1600" baseline="0" dirty="0" smtClean="0"/>
                        <a:t>user to express their preference more flexibly 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Communication Interceptor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Intercept requests, exert</a:t>
                      </a:r>
                      <a:r>
                        <a:rPr lang="en-US" sz="1600" baseline="0" dirty="0" smtClean="0"/>
                        <a:t> user preferences, and return sanitized or dummy 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Lose functionality </a:t>
                      </a:r>
                      <a:r>
                        <a:rPr lang="en-US" sz="1600" smtClean="0"/>
                        <a:t>and integrity</a:t>
                      </a:r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Information Flow Control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Confine</a:t>
                      </a:r>
                      <a:r>
                        <a:rPr lang="en-US" sz="1600" baseline="0" dirty="0" smtClean="0"/>
                        <a:t> app execution and mediate information flow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</a:t>
                      </a:r>
                      <a:r>
                        <a:rPr lang="en-US" sz="1600" baseline="0" dirty="0" smtClean="0"/>
                        <a:t> p</a:t>
                      </a:r>
                      <a:r>
                        <a:rPr lang="en-US" sz="1600" dirty="0" smtClean="0"/>
                        <a:t>ost-authorization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Need</a:t>
                      </a:r>
                      <a:r>
                        <a:rPr lang="en-US" sz="1600" baseline="0" dirty="0" smtClean="0"/>
                        <a:t> substantial modification to current architecture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User-to-application Policy Model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</a:t>
                      </a:r>
                      <a:r>
                        <a:rPr lang="en-US" sz="1600" baseline="0" dirty="0" smtClean="0"/>
                        <a:t> a complete policy model for users to define, use and manage their own policies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6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Goal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Protect inappropriate exposure of users’ private information to untrusted 3</a:t>
            </a:r>
            <a:r>
              <a:rPr lang="en-US" baseline="30000" dirty="0" smtClean="0"/>
              <a:t>rd </a:t>
            </a:r>
            <a:r>
              <a:rPr lang="en-US" dirty="0" smtClean="0"/>
              <a:t>party apps</a:t>
            </a:r>
          </a:p>
          <a:p>
            <a:endParaRPr lang="en-US" dirty="0" smtClean="0"/>
          </a:p>
          <a:p>
            <a:r>
              <a:rPr lang="en-US" smtClean="0"/>
              <a:t>Propose </a:t>
            </a:r>
            <a:r>
              <a:rPr lang="en-US" dirty="0" smtClean="0"/>
              <a:t>an policy model for controlling application-to-user activities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ore flexible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further utilize the relationships and the social graph in OSN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Finer grained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.g., per resource vs. per resource type, distinction of different types of access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xmlns="" val="24740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Framework </a:t>
            </a:r>
            <a:r>
              <a:rPr lang="en-US" altLang="zh-CN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Prevent applications from learning user’s private information while still maintaining the functionality</a:t>
            </a:r>
          </a:p>
          <a:p>
            <a:r>
              <a:rPr lang="en-US" sz="2800" dirty="0" smtClean="0"/>
              <a:t>Leave private information within OSN system and allow external servers of applications to retrieve non-private data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439" y="4133088"/>
            <a:ext cx="6792273" cy="1743318"/>
          </a:xfrm>
          <a:prstGeom prst="rect">
            <a:avLst/>
          </a:prstGeom>
        </p:spPr>
      </p:pic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Proposed Architecture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Untitled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683" y="1600200"/>
            <a:ext cx="8058633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Application Components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component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High trustworthy; can handle private data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Can be provided by OSN and 3</a:t>
            </a:r>
            <a:r>
              <a:rPr lang="en-US" sz="2400" baseline="30000" dirty="0" smtClean="0">
                <a:solidFill>
                  <a:srgbClr val="002060"/>
                </a:solidFill>
              </a:rPr>
              <a:t>rd</a:t>
            </a:r>
            <a:r>
              <a:rPr lang="en-US" sz="2400" dirty="0" smtClean="0">
                <a:solidFill>
                  <a:srgbClr val="002060"/>
                </a:solidFill>
              </a:rPr>
              <a:t>-party entities</a:t>
            </a:r>
          </a:p>
          <a:p>
            <a:r>
              <a:rPr lang="en-US" dirty="0" smtClean="0"/>
              <a:t>External component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Provided by 3</a:t>
            </a:r>
            <a:r>
              <a:rPr lang="en-US" sz="2400" baseline="30000" dirty="0" smtClean="0">
                <a:solidFill>
                  <a:srgbClr val="002060"/>
                </a:solidFill>
              </a:rPr>
              <a:t>rd</a:t>
            </a:r>
            <a:r>
              <a:rPr lang="en-US" sz="2400" dirty="0" smtClean="0">
                <a:solidFill>
                  <a:srgbClr val="002060"/>
                </a:solidFill>
              </a:rPr>
              <a:t>-party entities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Low trustworthy; cannot consume private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85764</TotalTime>
  <Words>860</Words>
  <Application>Microsoft Office PowerPoint</Application>
  <PresentationFormat>On-screen Show (4:3)</PresentationFormat>
  <Paragraphs>153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ICS_ppt_template3</vt:lpstr>
      <vt:lpstr>Preserving User Privacy from Third-party Applications in Online Social Networks</vt:lpstr>
      <vt:lpstr>Agenda</vt:lpstr>
      <vt:lpstr>Privacy Issues</vt:lpstr>
      <vt:lpstr>Privacy Issues (cont.)</vt:lpstr>
      <vt:lpstr>Countermeasures</vt:lpstr>
      <vt:lpstr>Goal</vt:lpstr>
      <vt:lpstr>Framework Overview</vt:lpstr>
      <vt:lpstr>Proposed Architecture</vt:lpstr>
      <vt:lpstr>Application Components</vt:lpstr>
      <vt:lpstr>Communications</vt:lpstr>
      <vt:lpstr>Relationship-based Access Control w/ Apps</vt:lpstr>
      <vt:lpstr>Policy Specifications</vt:lpstr>
      <vt:lpstr>Policy Specifications</vt:lpstr>
      <vt:lpstr>Example: App Request Notification</vt:lpstr>
      <vt:lpstr>Example: Accessing User’s Profile</vt:lpstr>
      <vt:lpstr>Conclusions</vt:lpstr>
      <vt:lpstr>Q&amp;A</vt:lpstr>
    </vt:vector>
  </TitlesOfParts>
  <Company>UTSA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User-to-User Relationship-based Access Control Framework for Online Social Networks</dc:title>
  <dc:creator>Yuan Cheng</dc:creator>
  <cp:lastModifiedBy>Ravi Sandhu</cp:lastModifiedBy>
  <cp:revision>823</cp:revision>
  <cp:lastPrinted>2012-09-01T04:53:36Z</cp:lastPrinted>
  <dcterms:created xsi:type="dcterms:W3CDTF">2012-09-19T19:46:13Z</dcterms:created>
  <dcterms:modified xsi:type="dcterms:W3CDTF">2013-05-21T04:36:52Z</dcterms:modified>
</cp:coreProperties>
</file>