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28"/>
  </p:notesMasterIdLst>
  <p:handoutMasterIdLst>
    <p:handoutMasterId r:id="rId29"/>
  </p:handoutMasterIdLst>
  <p:sldIdLst>
    <p:sldId id="280" r:id="rId6"/>
    <p:sldId id="357" r:id="rId7"/>
    <p:sldId id="358" r:id="rId8"/>
    <p:sldId id="383" r:id="rId9"/>
    <p:sldId id="359" r:id="rId10"/>
    <p:sldId id="360" r:id="rId11"/>
    <p:sldId id="361" r:id="rId12"/>
    <p:sldId id="363" r:id="rId13"/>
    <p:sldId id="362" r:id="rId14"/>
    <p:sldId id="366" r:id="rId15"/>
    <p:sldId id="364" r:id="rId16"/>
    <p:sldId id="367" r:id="rId17"/>
    <p:sldId id="368" r:id="rId18"/>
    <p:sldId id="382" r:id="rId19"/>
    <p:sldId id="370" r:id="rId20"/>
    <p:sldId id="365" r:id="rId21"/>
    <p:sldId id="384" r:id="rId22"/>
    <p:sldId id="375" r:id="rId23"/>
    <p:sldId id="376" r:id="rId24"/>
    <p:sldId id="379" r:id="rId25"/>
    <p:sldId id="380" r:id="rId26"/>
    <p:sldId id="356" r:id="rId27"/>
  </p:sldIdLst>
  <p:sldSz cx="10080625" cy="7559675"/>
  <p:notesSz cx="7315200" cy="9601200"/>
  <p:custShowLst>
    <p:custShow name="自定义放映 1" id="0">
      <p:sldLst>
        <p:sld r:id="rId8"/>
      </p:sldLst>
    </p:custShow>
  </p:custShow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2082" y="-7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749"/>
        <p:guide pos="2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86" tIns="43343" rIns="86686" bIns="43343" numCol="1" anchor="t" anchorCtr="0" compatLnSpc="1">
            <a:prstTxWarp prst="textNoShape">
              <a:avLst/>
            </a:prstTxWarp>
          </a:bodyPr>
          <a:lstStyle>
            <a:lvl1pPr defTabSz="45771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86" tIns="43343" rIns="86686" bIns="43343" numCol="1" anchor="t" anchorCtr="0" compatLnSpc="1">
            <a:prstTxWarp prst="textNoShape">
              <a:avLst/>
            </a:prstTxWarp>
          </a:bodyPr>
          <a:lstStyle>
            <a:lvl1pPr algn="r" defTabSz="45771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7/23/2013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86" tIns="43343" rIns="86686" bIns="43343" numCol="1" anchor="b" anchorCtr="0" compatLnSpc="1">
            <a:prstTxWarp prst="textNoShape">
              <a:avLst/>
            </a:prstTxWarp>
          </a:bodyPr>
          <a:lstStyle>
            <a:lvl1pPr defTabSz="45771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86" tIns="43343" rIns="86686" bIns="43343" numCol="1" anchor="b" anchorCtr="0" compatLnSpc="1">
            <a:prstTxWarp prst="textNoShape">
              <a:avLst/>
            </a:prstTxWarp>
          </a:bodyPr>
          <a:lstStyle>
            <a:lvl1pPr algn="r" defTabSz="45771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799013" cy="3598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39" y="4559300"/>
            <a:ext cx="5851525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1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5771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921" algn="l"/>
                <a:tab pos="1373134" algn="l"/>
                <a:tab pos="2058055" algn="l"/>
                <a:tab pos="274627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140200" y="1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71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921" algn="l"/>
                <a:tab pos="1373134" algn="l"/>
                <a:tab pos="2058055" algn="l"/>
                <a:tab pos="274627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89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5771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921" algn="l"/>
                <a:tab pos="1373134" algn="l"/>
                <a:tab pos="2058055" algn="l"/>
                <a:tab pos="274627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140200" y="9120189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71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921" algn="l"/>
                <a:tab pos="1373134" algn="l"/>
                <a:tab pos="2058055" algn="l"/>
                <a:tab pos="274627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57125">
              <a:tabLst>
                <a:tab pos="680927" algn="l"/>
                <a:tab pos="1369789" algn="l"/>
                <a:tab pos="2055477" algn="l"/>
                <a:tab pos="2742751" algn="l"/>
              </a:tabLst>
            </a:pPr>
            <a:fld id="{0C137A8E-DCD0-4026-8679-7DAC59B2E3EE}" type="slidenum">
              <a:rPr lang="en-GB" smtClean="0"/>
              <a:pPr defTabSz="457125">
                <a:tabLst>
                  <a:tab pos="680927" algn="l"/>
                  <a:tab pos="1369789" algn="l"/>
                  <a:tab pos="2055477" algn="l"/>
                  <a:tab pos="2742751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1"/>
            <a:ext cx="5853112" cy="43211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7/23/2013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39419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/>
            <a:r>
              <a:rPr lang="en-US" sz="3600" b="1" dirty="0" smtClean="0"/>
              <a:t>RABAC : Role-Centric </a:t>
            </a:r>
          </a:p>
          <a:p>
            <a:pPr algn="ctr"/>
            <a:r>
              <a:rPr lang="en-US" sz="3600" b="1" dirty="0" smtClean="0"/>
              <a:t>Attribute-Based Access Control</a:t>
            </a:r>
            <a:endParaRPr lang="en-US" sz="36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>
                <a:solidFill>
                  <a:schemeClr val="tx2"/>
                </a:solidFill>
              </a:rPr>
              <a:t>MMM-ACNS </a:t>
            </a:r>
            <a:r>
              <a:rPr lang="en-US" altLang="zh-CN" sz="2800" dirty="0" smtClean="0">
                <a:solidFill>
                  <a:schemeClr val="tx2"/>
                </a:solidFill>
              </a:rPr>
              <a:t>2012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u="sng" dirty="0" smtClean="0">
                <a:solidFill>
                  <a:schemeClr val="tx2"/>
                </a:solidFill>
              </a:rPr>
              <a:t>Xin Jin</a:t>
            </a:r>
            <a:r>
              <a:rPr lang="en-US" altLang="zh-CN" sz="2800" dirty="0" smtClean="0">
                <a:solidFill>
                  <a:schemeClr val="tx2"/>
                </a:solidFill>
              </a:rPr>
              <a:t>, Ravi </a:t>
            </a:r>
            <a:r>
              <a:rPr lang="en-US" altLang="zh-CN" sz="2800" dirty="0" err="1" smtClean="0">
                <a:solidFill>
                  <a:schemeClr val="tx2"/>
                </a:solidFill>
              </a:rPr>
              <a:t>Sandhu</a:t>
            </a:r>
            <a:r>
              <a:rPr lang="en-US" altLang="zh-CN" sz="2800" dirty="0" smtClean="0">
                <a:solidFill>
                  <a:schemeClr val="tx2"/>
                </a:solidFill>
              </a:rPr>
              <a:t>, Ram Krishnan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>
                <a:solidFill>
                  <a:schemeClr val="tx2"/>
                </a:solidFill>
              </a:rPr>
              <a:t>U</a:t>
            </a:r>
            <a:r>
              <a:rPr lang="en-US" altLang="zh-CN" sz="2800" dirty="0" smtClean="0">
                <a:solidFill>
                  <a:schemeClr val="tx2"/>
                </a:solidFill>
              </a:rPr>
              <a:t>niversity of Texas at San Antonio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>
                <a:solidFill>
                  <a:schemeClr val="tx2"/>
                </a:solidFill>
              </a:rPr>
              <a:t>San Antonio</a:t>
            </a:r>
            <a:r>
              <a:rPr lang="en-US" altLang="zh-CN" sz="2800" dirty="0" smtClean="0">
                <a:solidFill>
                  <a:schemeClr val="tx2"/>
                </a:solidFill>
              </a:rPr>
              <a:t>, TX, USA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b="1" dirty="0">
                <a:solidFill>
                  <a:srgbClr val="131F49"/>
                </a:solidFill>
              </a:rPr>
              <a:t>Institute for Cyber Security</a:t>
            </a:r>
            <a:endParaRPr lang="en-US" sz="2400" b="1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b="1" dirty="0">
              <a:solidFill>
                <a:srgbClr val="131F49"/>
              </a:solidFill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2585497" y="69580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131F49"/>
                </a:solidFill>
              </a:rPr>
              <a:t>Model Components</a:t>
            </a:r>
            <a:endParaRPr lang="en-US" sz="3200" b="1" dirty="0">
              <a:solidFill>
                <a:srgbClr val="131F49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3238" y="1277938"/>
            <a:ext cx="9069387" cy="48977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pic>
        <p:nvPicPr>
          <p:cNvPr id="7" name="图片 6" descr="compon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8205" y="1361871"/>
            <a:ext cx="7945496" cy="4419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b="1" dirty="0">
              <a:solidFill>
                <a:srgbClr val="131F49"/>
              </a:solidFill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2585497" y="27376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131F49"/>
                </a:solidFill>
              </a:rPr>
              <a:t>Filtering Policy</a:t>
            </a:r>
            <a:endParaRPr lang="en-US" sz="3200" b="1" dirty="0">
              <a:solidFill>
                <a:srgbClr val="131F49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3238" y="1277938"/>
            <a:ext cx="9069387" cy="48977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pic>
        <p:nvPicPr>
          <p:cNvPr id="7" name="图片 6" descr="filte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901" y="1685291"/>
            <a:ext cx="8641335" cy="4279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b="1" dirty="0">
              <a:solidFill>
                <a:srgbClr val="131F49"/>
              </a:solidFill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2585497" y="1330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131F49"/>
                </a:solidFill>
              </a:rPr>
              <a:t>Filtering Policy</a:t>
            </a:r>
            <a:endParaRPr lang="en-US" sz="3200" b="1" dirty="0">
              <a:solidFill>
                <a:srgbClr val="131F49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3238" y="1277938"/>
            <a:ext cx="9069387" cy="48977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pic>
        <p:nvPicPr>
          <p:cNvPr id="7" name="图片 6" descr="filteringdet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442" y="1277938"/>
            <a:ext cx="8243303" cy="5201657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 bwMode="auto">
          <a:xfrm flipH="1">
            <a:off x="2613633" y="4192170"/>
            <a:ext cx="3140054" cy="506438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直接箭头连接符 11"/>
          <p:cNvCxnSpPr/>
          <p:nvPr/>
        </p:nvCxnSpPr>
        <p:spPr bwMode="auto">
          <a:xfrm flipH="1">
            <a:off x="3024554" y="4344571"/>
            <a:ext cx="2881534" cy="166233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908421" y="4009286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to specify?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b="1" dirty="0">
              <a:solidFill>
                <a:srgbClr val="131F49"/>
              </a:solidFill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2585497" y="1330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131F49"/>
                </a:solidFill>
              </a:rPr>
              <a:t>Language for Policy</a:t>
            </a:r>
            <a:endParaRPr lang="en-US" sz="3200" b="1" dirty="0">
              <a:solidFill>
                <a:srgbClr val="131F49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3238" y="1277938"/>
            <a:ext cx="9069387" cy="48977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pic>
        <p:nvPicPr>
          <p:cNvPr id="7" name="图片 6" descr="cp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13" y="1505942"/>
            <a:ext cx="9375102" cy="1587517"/>
          </a:xfrm>
          <a:prstGeom prst="rect">
            <a:avLst/>
          </a:prstGeom>
        </p:spPr>
      </p:pic>
      <p:pic>
        <p:nvPicPr>
          <p:cNvPr id="9" name="图片 8" descr="LCondi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484" y="3513067"/>
            <a:ext cx="5516184" cy="7354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3238" y="1093272"/>
            <a:ext cx="5095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Common Policy Language (CPL) :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4925" y="2974428"/>
            <a:ext cx="842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</a:rPr>
              <a:t>LCondition</a:t>
            </a:r>
            <a:r>
              <a:rPr lang="en-US" sz="2000" dirty="0" smtClean="0"/>
              <a:t>, used to specify each condition, is an instance of CPL where:</a:t>
            </a:r>
            <a:endParaRPr lang="en-US" sz="2000" dirty="0"/>
          </a:p>
        </p:txBody>
      </p:sp>
      <p:sp>
        <p:nvSpPr>
          <p:cNvPr id="21" name="矩形 20"/>
          <p:cNvSpPr/>
          <p:nvPr/>
        </p:nvSpPr>
        <p:spPr>
          <a:xfrm>
            <a:off x="604924" y="4740815"/>
            <a:ext cx="8967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type(o) = </a:t>
            </a:r>
            <a:r>
              <a:rPr lang="en-US" sz="2000" dirty="0" err="1" smtClean="0"/>
              <a:t>studentrecord</a:t>
            </a:r>
            <a:r>
              <a:rPr lang="en-US" sz="2000" dirty="0" smtClean="0"/>
              <a:t> ⋀ (owner(o) </a:t>
            </a:r>
            <a:r>
              <a:rPr lang="zh-CN" altLang="en-US" sz="2000" dirty="0" smtClean="0"/>
              <a:t>∈</a:t>
            </a:r>
            <a:r>
              <a:rPr lang="en-US" sz="2000" dirty="0" smtClean="0"/>
              <a:t> </a:t>
            </a:r>
            <a:r>
              <a:rPr lang="en-US" sz="2000" dirty="0" err="1" smtClean="0"/>
              <a:t>GameClub</a:t>
            </a:r>
            <a:r>
              <a:rPr lang="en-US" sz="2000" dirty="0" smtClean="0"/>
              <a:t> ⋁ (∃ reader </a:t>
            </a:r>
            <a:r>
              <a:rPr lang="zh-CN" altLang="en-US" sz="2000" dirty="0" smtClean="0"/>
              <a:t>∈</a:t>
            </a:r>
            <a:r>
              <a:rPr lang="en-US" sz="2000" dirty="0" smtClean="0"/>
              <a:t> reader(o). reader = user3))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33038" y="4248558"/>
            <a:ext cx="1659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Example</a:t>
            </a:r>
            <a:r>
              <a:rPr lang="en-US" dirty="0" smtClean="0">
                <a:solidFill>
                  <a:schemeClr val="accent1"/>
                </a:solidFill>
              </a:rPr>
              <a:t>: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b="1" dirty="0">
              <a:solidFill>
                <a:srgbClr val="131F49"/>
              </a:solidFill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2585497" y="27376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</a:pPr>
            <a:r>
              <a:rPr lang="en-US" sz="3200" b="1" dirty="0" smtClean="0">
                <a:solidFill>
                  <a:srgbClr val="131F49"/>
                </a:solidFill>
              </a:rPr>
              <a:t>Language for Policy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3238" y="898102"/>
            <a:ext cx="9069387" cy="48977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pic>
        <p:nvPicPr>
          <p:cNvPr id="12" name="图片 11" descr="lfil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695" y="1658518"/>
            <a:ext cx="8251630" cy="19929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3093" y="1162004"/>
            <a:ext cx="8916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</a:rPr>
              <a:t>LFilter</a:t>
            </a:r>
            <a:r>
              <a:rPr lang="en-US" sz="2400" dirty="0" smtClean="0"/>
              <a:t>, used to specify each filter, is an instance of CPL where: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33038" y="4378186"/>
            <a:ext cx="1659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Example</a:t>
            </a:r>
            <a:r>
              <a:rPr lang="en-US" dirty="0" smtClean="0">
                <a:solidFill>
                  <a:schemeClr val="accent1"/>
                </a:solidFill>
              </a:rPr>
              <a:t>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3038" y="4940783"/>
            <a:ext cx="8595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major(u) = major(o) ⋀ (location(u)= </a:t>
            </a:r>
            <a:r>
              <a:rPr lang="en-US" sz="2000" dirty="0" err="1" smtClean="0"/>
              <a:t>utsa</a:t>
            </a:r>
            <a:r>
              <a:rPr lang="en-US" sz="2000" dirty="0" smtClean="0"/>
              <a:t>   ⋁ ∃ project</a:t>
            </a:r>
            <a:r>
              <a:rPr lang="zh-CN" altLang="en-US" sz="2000" dirty="0" smtClean="0"/>
              <a:t>∈ </a:t>
            </a:r>
            <a:r>
              <a:rPr lang="en-US" sz="2000" dirty="0" err="1" smtClean="0"/>
              <a:t>involvedprj</a:t>
            </a:r>
            <a:r>
              <a:rPr lang="en-US" sz="2000" dirty="0" smtClean="0"/>
              <a:t>(u). project=</a:t>
            </a:r>
            <a:r>
              <a:rPr lang="en-US" sz="2000" dirty="0" err="1" smtClean="0"/>
              <a:t>proj</a:t>
            </a:r>
            <a:r>
              <a:rPr lang="en-US" sz="2000" dirty="0" smtClean="0"/>
              <a:t>(o))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b="1" dirty="0">
              <a:solidFill>
                <a:srgbClr val="131F49"/>
              </a:solidFill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2585497" y="55512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131F49"/>
                </a:solidFill>
              </a:rPr>
              <a:t>Access Checking</a:t>
            </a:r>
            <a:endParaRPr lang="en-US" sz="3200" b="1" dirty="0">
              <a:solidFill>
                <a:srgbClr val="131F49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3238" y="1277938"/>
            <a:ext cx="9069387" cy="48977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pic>
        <p:nvPicPr>
          <p:cNvPr id="9" name="图片 8" descr="fun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3738" y="1836366"/>
            <a:ext cx="8323799" cy="3899337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 bwMode="auto">
          <a:xfrm flipV="1">
            <a:off x="5458265" y="1477108"/>
            <a:ext cx="717452" cy="88626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175717" y="1055077"/>
            <a:ext cx="2799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Apply policy and get final available permissions in session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直接箭头连接符 9"/>
          <p:cNvCxnSpPr>
            <a:endCxn id="12" idx="1"/>
          </p:cNvCxnSpPr>
          <p:nvPr/>
        </p:nvCxnSpPr>
        <p:spPr bwMode="auto">
          <a:xfrm>
            <a:off x="4543865" y="4487594"/>
            <a:ext cx="1631852" cy="129281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175717" y="5595743"/>
            <a:ext cx="317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Check against user request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b="1" dirty="0">
              <a:solidFill>
                <a:srgbClr val="131F49"/>
              </a:solidFill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2585497" y="1539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3200" b="1" dirty="0">
              <a:solidFill>
                <a:srgbClr val="131F49"/>
              </a:solidFill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pic>
        <p:nvPicPr>
          <p:cNvPr id="6" name="图片 5" descr="p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386" y="2206381"/>
            <a:ext cx="7978451" cy="2464093"/>
          </a:xfrm>
          <a:prstGeom prst="rect">
            <a:avLst/>
          </a:prstGeom>
        </p:spPr>
      </p:pic>
      <p:sp>
        <p:nvSpPr>
          <p:cNvPr id="7" name="Title 1"/>
          <p:cNvSpPr>
            <a:spLocks/>
          </p:cNvSpPr>
          <p:nvPr/>
        </p:nvSpPr>
        <p:spPr bwMode="auto">
          <a:xfrm>
            <a:off x="2737897" y="67232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131F49"/>
                </a:solidFill>
              </a:rPr>
              <a:t>Package Building Path</a:t>
            </a:r>
            <a:endParaRPr lang="en-US" sz="3200" b="1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b="1" dirty="0">
              <a:solidFill>
                <a:srgbClr val="131F49"/>
              </a:solidFill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2585497" y="1539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3200" b="1" dirty="0">
              <a:solidFill>
                <a:srgbClr val="131F49"/>
              </a:solidFill>
            </a:endParaRPr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2737897" y="67232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131F49"/>
                </a:solidFill>
              </a:rPr>
              <a:t>A</a:t>
            </a:r>
            <a:r>
              <a:rPr lang="en-US" altLang="zh-CN" sz="3200" b="1" dirty="0" smtClean="0">
                <a:solidFill>
                  <a:srgbClr val="131F49"/>
                </a:solidFill>
              </a:rPr>
              <a:t>dvantage</a:t>
            </a:r>
            <a:endParaRPr lang="en-US" sz="3200" b="1" dirty="0">
              <a:solidFill>
                <a:srgbClr val="131F49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108402" y="2829464"/>
            <a:ext cx="6517345" cy="3849486"/>
            <a:chOff x="1418027" y="3054552"/>
            <a:chExt cx="6067425" cy="3516770"/>
          </a:xfrm>
        </p:grpSpPr>
        <p:pic>
          <p:nvPicPr>
            <p:cNvPr id="7" name="图片 6" descr="targe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8027" y="3054552"/>
              <a:ext cx="5162550" cy="1419225"/>
            </a:xfrm>
            <a:prstGeom prst="rect">
              <a:avLst/>
            </a:prstGeom>
          </p:spPr>
        </p:pic>
        <p:pic>
          <p:nvPicPr>
            <p:cNvPr id="8" name="图片 7" descr="fil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8027" y="4561547"/>
              <a:ext cx="6067425" cy="2009775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1016493" y="1324180"/>
            <a:ext cx="1273576" cy="934802"/>
            <a:chOff x="1311921" y="1478928"/>
            <a:chExt cx="1273576" cy="934802"/>
          </a:xfrm>
        </p:grpSpPr>
        <p:sp>
          <p:nvSpPr>
            <p:cNvPr id="10" name="矩形 9"/>
            <p:cNvSpPr/>
            <p:nvPr/>
          </p:nvSpPr>
          <p:spPr bwMode="auto">
            <a:xfrm>
              <a:off x="1311921" y="1478928"/>
              <a:ext cx="1273576" cy="934802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hangingPunct="0">
                <a:buClr>
                  <a:srgbClr val="000000"/>
                </a:buClr>
                <a:buSzPct val="45000"/>
              </a:pPr>
              <a:r>
                <a:rPr lang="en-US" sz="1400" i="1" dirty="0" smtClean="0"/>
                <a:t>Doctor</a:t>
              </a:r>
            </a:p>
            <a:p>
              <a:pPr hangingPunct="0">
                <a:buClr>
                  <a:srgbClr val="000000"/>
                </a:buClr>
                <a:buSzPct val="45000"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1" name="笑脸 10"/>
            <p:cNvSpPr/>
            <p:nvPr/>
          </p:nvSpPr>
          <p:spPr bwMode="auto">
            <a:xfrm>
              <a:off x="1817411" y="1966822"/>
              <a:ext cx="301982" cy="294780"/>
            </a:xfrm>
            <a:prstGeom prst="smileyFac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2" name="笑脸 11"/>
            <p:cNvSpPr/>
            <p:nvPr/>
          </p:nvSpPr>
          <p:spPr bwMode="auto">
            <a:xfrm>
              <a:off x="1403830" y="1966822"/>
              <a:ext cx="328241" cy="307418"/>
            </a:xfrm>
            <a:prstGeom prst="smileyFac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3" name="笑脸 12"/>
            <p:cNvSpPr/>
            <p:nvPr/>
          </p:nvSpPr>
          <p:spPr bwMode="auto">
            <a:xfrm>
              <a:off x="2235377" y="1976577"/>
              <a:ext cx="301982" cy="294780"/>
            </a:xfrm>
            <a:prstGeom prst="smileyFac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46016" y="1339438"/>
            <a:ext cx="1514291" cy="934802"/>
            <a:chOff x="1186007" y="3892658"/>
            <a:chExt cx="1514291" cy="934802"/>
          </a:xfrm>
        </p:grpSpPr>
        <p:sp>
          <p:nvSpPr>
            <p:cNvPr id="15" name="矩形 14"/>
            <p:cNvSpPr/>
            <p:nvPr/>
          </p:nvSpPr>
          <p:spPr bwMode="auto">
            <a:xfrm>
              <a:off x="1186007" y="3892658"/>
              <a:ext cx="1514291" cy="93480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hangingPunct="0">
                <a:buClr>
                  <a:srgbClr val="000000"/>
                </a:buClr>
                <a:buSzPct val="45000"/>
              </a:pPr>
              <a:r>
                <a:rPr lang="en-US" sz="1400" i="1" dirty="0" smtClean="0"/>
                <a:t>Visit Doctor</a:t>
              </a:r>
            </a:p>
            <a:p>
              <a:pPr hangingPunct="0">
                <a:buClr>
                  <a:srgbClr val="000000"/>
                </a:buClr>
                <a:buSzPct val="45000"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6" name="笑脸 15"/>
            <p:cNvSpPr/>
            <p:nvPr/>
          </p:nvSpPr>
          <p:spPr bwMode="auto">
            <a:xfrm>
              <a:off x="1932211" y="4380552"/>
              <a:ext cx="301982" cy="294780"/>
            </a:xfrm>
            <a:prstGeom prst="smileyFac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7" name="笑脸 16"/>
            <p:cNvSpPr/>
            <p:nvPr/>
          </p:nvSpPr>
          <p:spPr bwMode="auto">
            <a:xfrm>
              <a:off x="1518629" y="4380552"/>
              <a:ext cx="328241" cy="307418"/>
            </a:xfrm>
            <a:prstGeom prst="smileyFac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8" name="笑脸 17"/>
            <p:cNvSpPr/>
            <p:nvPr/>
          </p:nvSpPr>
          <p:spPr bwMode="auto">
            <a:xfrm>
              <a:off x="2350177" y="4390307"/>
              <a:ext cx="301982" cy="294780"/>
            </a:xfrm>
            <a:prstGeom prst="smileyFac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680674" y="1352316"/>
            <a:ext cx="1273576" cy="934802"/>
            <a:chOff x="4610667" y="2578496"/>
            <a:chExt cx="1273576" cy="934802"/>
          </a:xfrm>
        </p:grpSpPr>
        <p:sp>
          <p:nvSpPr>
            <p:cNvPr id="20" name="矩形 19"/>
            <p:cNvSpPr/>
            <p:nvPr/>
          </p:nvSpPr>
          <p:spPr bwMode="auto">
            <a:xfrm>
              <a:off x="4610667" y="2578496"/>
              <a:ext cx="1273576" cy="934802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hangingPunct="0">
                <a:buClr>
                  <a:srgbClr val="000000"/>
                </a:buClr>
                <a:buSzPct val="45000"/>
              </a:pPr>
              <a:r>
                <a:rPr lang="en-US" sz="1400" i="1" dirty="0" smtClean="0"/>
                <a:t>Patient Document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1" name="剪去单角的矩形 20"/>
            <p:cNvSpPr/>
            <p:nvPr/>
          </p:nvSpPr>
          <p:spPr bwMode="auto">
            <a:xfrm>
              <a:off x="4715706" y="3198261"/>
              <a:ext cx="361069" cy="152128"/>
            </a:xfrm>
            <a:prstGeom prst="snip1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2" name="剪去单角的矩形 21"/>
            <p:cNvSpPr/>
            <p:nvPr/>
          </p:nvSpPr>
          <p:spPr bwMode="auto">
            <a:xfrm>
              <a:off x="5238712" y="3196307"/>
              <a:ext cx="361069" cy="152128"/>
            </a:xfrm>
            <a:prstGeom prst="snip1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420537" y="1509176"/>
            <a:ext cx="136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doctorof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137130" y="1529669"/>
            <a:ext cx="136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oproj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935372" y="1350910"/>
            <a:ext cx="136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uproj</a:t>
            </a:r>
            <a:r>
              <a:rPr lang="en-US" altLang="zh-CN" b="1" dirty="0" smtClean="0"/>
              <a:t>,</a:t>
            </a:r>
            <a:endParaRPr lang="en-US" b="1" dirty="0" smtClean="0"/>
          </a:p>
          <a:p>
            <a:r>
              <a:rPr lang="en-US" b="1" dirty="0" smtClean="0"/>
              <a:t>device</a:t>
            </a:r>
            <a:r>
              <a:rPr lang="en-US" altLang="zh-CN" b="1" dirty="0" smtClean="0"/>
              <a:t>,</a:t>
            </a:r>
            <a:endParaRPr lang="en-US" b="1" dirty="0" smtClean="0"/>
          </a:p>
          <a:p>
            <a:r>
              <a:rPr lang="en-US" b="1" dirty="0" smtClean="0"/>
              <a:t>time</a:t>
            </a:r>
            <a:r>
              <a:rPr lang="en-US" altLang="zh-CN" b="1" dirty="0" smtClean="0"/>
              <a:t>.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906879" y="4125090"/>
            <a:ext cx="2646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</a:rPr>
              <a:t>Two role definitions are enough</a:t>
            </a:r>
            <a:r>
              <a:rPr lang="en-US" altLang="zh-CN" sz="2000" b="1" i="1" dirty="0" smtClean="0">
                <a:solidFill>
                  <a:srgbClr val="C00000"/>
                </a:solidFill>
              </a:rPr>
              <a:t>.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cxnSp>
        <p:nvCxnSpPr>
          <p:cNvPr id="30" name="直接箭头连接符 29"/>
          <p:cNvCxnSpPr/>
          <p:nvPr/>
        </p:nvCxnSpPr>
        <p:spPr bwMode="auto">
          <a:xfrm>
            <a:off x="5815363" y="4479033"/>
            <a:ext cx="893399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b="1" dirty="0">
              <a:solidFill>
                <a:srgbClr val="131F49"/>
              </a:solidFill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2585497" y="69580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131F49"/>
                </a:solidFill>
              </a:rPr>
              <a:t>OUTLINE</a:t>
            </a:r>
            <a:endParaRPr lang="en-US" sz="3200" b="1" dirty="0">
              <a:solidFill>
                <a:srgbClr val="131F49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3238" y="1277938"/>
            <a:ext cx="9069387" cy="48977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600" kern="0" dirty="0" smtClean="0">
                <a:solidFill>
                  <a:srgbClr val="000000"/>
                </a:solidFill>
              </a:rPr>
              <a:t> </a:t>
            </a:r>
            <a:r>
              <a:rPr lang="en-US" sz="3600" kern="0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600" kern="0" dirty="0" smtClean="0">
                <a:solidFill>
                  <a:schemeClr val="bg1">
                    <a:lumMod val="75000"/>
                  </a:schemeClr>
                </a:solidFill>
              </a:rPr>
              <a:t> Proposed Model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zh-CN" altLang="en-US" sz="3600" kern="0" dirty="0" smtClean="0"/>
              <a:t> </a:t>
            </a:r>
            <a:r>
              <a:rPr lang="en-US" sz="3600" kern="0" dirty="0" smtClean="0"/>
              <a:t>XACML Profile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600" kern="0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b="1" dirty="0">
              <a:solidFill>
                <a:srgbClr val="131F49"/>
              </a:solidFill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2585497" y="97716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131F49"/>
                </a:solidFill>
              </a:rPr>
              <a:t>XACML-Profile for RABAC</a:t>
            </a:r>
            <a:endParaRPr lang="en-US" sz="3200" b="1" dirty="0">
              <a:solidFill>
                <a:srgbClr val="131F49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3238" y="1277938"/>
            <a:ext cx="9069387" cy="48977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pic>
        <p:nvPicPr>
          <p:cNvPr id="6" name="图片 5" descr="xacmlexten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0786" y="1581026"/>
            <a:ext cx="5007438" cy="4383674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 bwMode="auto">
          <a:xfrm>
            <a:off x="2557361" y="2236762"/>
            <a:ext cx="2464805" cy="4332849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9" name="直接箭头连接符 8"/>
          <p:cNvCxnSpPr/>
          <p:nvPr/>
        </p:nvCxnSpPr>
        <p:spPr bwMode="auto">
          <a:xfrm flipV="1">
            <a:off x="1336431" y="3699803"/>
            <a:ext cx="1220930" cy="1477108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03238" y="5176911"/>
            <a:ext cx="1691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XACML Profile for RBAC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5050875" y="2236762"/>
            <a:ext cx="2619553" cy="433285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12" name="直接箭头连接符 11"/>
          <p:cNvCxnSpPr/>
          <p:nvPr/>
        </p:nvCxnSpPr>
        <p:spPr bwMode="auto">
          <a:xfrm flipH="1" flipV="1">
            <a:off x="7670428" y="4052278"/>
            <a:ext cx="790989" cy="1477108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881303" y="5500076"/>
            <a:ext cx="1691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XACML express permission filtering policy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b="1" dirty="0">
              <a:solidFill>
                <a:srgbClr val="131F49"/>
              </a:solidFill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2585497" y="8364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131F49"/>
                </a:solidFill>
              </a:rPr>
              <a:t>OUTLINE</a:t>
            </a:r>
            <a:endParaRPr lang="en-US" sz="3200" b="1" dirty="0">
              <a:solidFill>
                <a:srgbClr val="131F49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3238" y="1277938"/>
            <a:ext cx="9069387" cy="48977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600" kern="0" dirty="0" smtClean="0">
                <a:solidFill>
                  <a:srgbClr val="000000"/>
                </a:solidFill>
              </a:rPr>
              <a:t> Motivation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600" kern="0" dirty="0" smtClean="0">
                <a:solidFill>
                  <a:schemeClr val="bg1">
                    <a:lumMod val="75000"/>
                  </a:schemeClr>
                </a:solidFill>
              </a:rPr>
              <a:t> Proposed Model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zh-CN" altLang="en-US" sz="3600" kern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600" kern="0" dirty="0" smtClean="0">
                <a:solidFill>
                  <a:schemeClr val="bg1">
                    <a:lumMod val="75000"/>
                  </a:schemeClr>
                </a:solidFill>
              </a:rPr>
              <a:t>XACML Profile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600" kern="0" dirty="0" smtClean="0">
                <a:solidFill>
                  <a:schemeClr val="bg1">
                    <a:lumMod val="75000"/>
                  </a:schemeClr>
                </a:solidFill>
              </a:rPr>
              <a:t> Conclusion</a:t>
            </a: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b="1" dirty="0">
              <a:solidFill>
                <a:srgbClr val="131F49"/>
              </a:solidFill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2585497" y="69580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131F49"/>
                </a:solidFill>
              </a:rPr>
              <a:t>OUTLINE</a:t>
            </a:r>
            <a:endParaRPr lang="en-US" sz="3200" b="1" dirty="0">
              <a:solidFill>
                <a:srgbClr val="131F49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3238" y="1277938"/>
            <a:ext cx="9069387" cy="48977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600" kern="0" dirty="0" smtClean="0">
                <a:solidFill>
                  <a:srgbClr val="000000"/>
                </a:solidFill>
              </a:rPr>
              <a:t> </a:t>
            </a:r>
            <a:r>
              <a:rPr lang="en-US" sz="3600" kern="0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600" kern="0" dirty="0" smtClean="0">
                <a:solidFill>
                  <a:schemeClr val="bg1">
                    <a:lumMod val="75000"/>
                  </a:schemeClr>
                </a:solidFill>
              </a:rPr>
              <a:t> Proposed Model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600" kern="0" dirty="0" smtClean="0">
                <a:solidFill>
                  <a:schemeClr val="bg1">
                    <a:lumMod val="75000"/>
                  </a:schemeClr>
                </a:solidFill>
              </a:rPr>
              <a:t> Use Case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600" kern="0" dirty="0" smtClean="0"/>
              <a:t> </a:t>
            </a:r>
            <a:r>
              <a:rPr lang="en-US" sz="3600" kern="0" dirty="0" smtClean="0">
                <a:solidFill>
                  <a:schemeClr val="bg1">
                    <a:lumMod val="75000"/>
                  </a:schemeClr>
                </a:solidFill>
              </a:rPr>
              <a:t>XACML Profile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600" kern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600" kern="0" dirty="0" smtClean="0"/>
              <a:t>Conclusion</a:t>
            </a: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b="1" dirty="0">
              <a:solidFill>
                <a:srgbClr val="131F49"/>
              </a:solidFill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2585497" y="8364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131F49"/>
                </a:solidFill>
              </a:rPr>
              <a:t>Conclusion</a:t>
            </a:r>
            <a:endParaRPr lang="en-US" sz="3200" b="1" dirty="0">
              <a:solidFill>
                <a:srgbClr val="131F49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3238" y="1362346"/>
            <a:ext cx="9069387" cy="51931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600" kern="0" dirty="0" smtClean="0">
                <a:solidFill>
                  <a:srgbClr val="000000"/>
                </a:solidFill>
              </a:rPr>
              <a:t> </a:t>
            </a:r>
            <a:r>
              <a:rPr lang="en-US" sz="3200" kern="0" dirty="0" smtClean="0">
                <a:solidFill>
                  <a:srgbClr val="000000"/>
                </a:solidFill>
              </a:rPr>
              <a:t>Main contribution</a:t>
            </a:r>
            <a:endParaRPr lang="en-US" sz="3600" kern="0" dirty="0" smtClean="0">
              <a:solidFill>
                <a:srgbClr val="000000"/>
              </a:solidFill>
            </a:endParaRPr>
          </a:p>
          <a:p>
            <a:pPr marL="863600" lvl="1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000" kern="0" dirty="0" smtClean="0"/>
              <a:t>RABAC model: Extension to RBAC with filtering policy</a:t>
            </a:r>
          </a:p>
          <a:p>
            <a:pPr marL="863600" lvl="1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000" kern="0" dirty="0" smtClean="0"/>
              <a:t>Define languages for specifying policy</a:t>
            </a:r>
          </a:p>
          <a:p>
            <a:pPr marL="863600" lvl="1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000" kern="0" dirty="0" smtClean="0"/>
              <a:t>Modify functions for access checking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 Advantages</a:t>
            </a:r>
          </a:p>
          <a:p>
            <a:pPr marL="863600" lvl="1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000" kern="0" dirty="0" smtClean="0"/>
              <a:t>Without modification to original deployment while mitigating role explosion problem.</a:t>
            </a:r>
          </a:p>
          <a:p>
            <a:pPr marL="863600" lvl="1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000" kern="0" dirty="0" smtClean="0"/>
              <a:t> Retains the administration convenience of RBAC</a:t>
            </a:r>
          </a:p>
          <a:p>
            <a:pPr marL="863600" lvl="1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000" kern="0" dirty="0" smtClean="0"/>
              <a:t> Offer flexibility and administration convenience.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 Future work</a:t>
            </a:r>
          </a:p>
          <a:p>
            <a:pPr marL="863600" lvl="1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000" kern="0" dirty="0" smtClean="0"/>
              <a:t>Distinguish user attribute and </a:t>
            </a:r>
            <a:r>
              <a:rPr lang="en-US" sz="2000" kern="0" smtClean="0"/>
              <a:t>session attribute</a:t>
            </a:r>
            <a:r>
              <a:rPr lang="en-US" altLang="zh-CN" sz="2000" kern="0" smtClean="0"/>
              <a:t>.</a:t>
            </a:r>
            <a:endParaRPr lang="en-US" altLang="zh-CN" sz="2000" kern="0" dirty="0" smtClean="0"/>
          </a:p>
          <a:p>
            <a:pPr marL="863600" lvl="1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000" kern="0" dirty="0" smtClean="0"/>
              <a:t>Enhance policy language</a:t>
            </a:r>
            <a:r>
              <a:rPr lang="en-US" altLang="zh-CN" sz="2000" kern="0" dirty="0" smtClean="0"/>
              <a:t>.</a:t>
            </a:r>
            <a:endParaRPr lang="en-US" sz="2000" kern="0" dirty="0" smtClean="0"/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03238" y="1277938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endParaRPr lang="en-US" altLang="zh-CN" sz="4800" kern="0" dirty="0" smtClean="0">
              <a:solidFill>
                <a:srgbClr val="000000"/>
              </a:solidFill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endParaRPr lang="en-US" altLang="zh-CN" sz="4800" kern="0" dirty="0" smtClean="0">
              <a:solidFill>
                <a:srgbClr val="000000"/>
              </a:solidFill>
            </a:endParaRPr>
          </a:p>
          <a:p>
            <a:pPr marL="431800" indent="-323850" algn="ctr" eaLnBrk="0" hangingPunct="0">
              <a:buClr>
                <a:srgbClr val="000000"/>
              </a:buClr>
              <a:buSzPct val="90000"/>
              <a:defRPr/>
            </a:pPr>
            <a:r>
              <a:rPr lang="en-US" altLang="zh-CN" sz="4800" kern="0" dirty="0" smtClean="0">
                <a:solidFill>
                  <a:srgbClr val="000000"/>
                </a:solidFill>
              </a:rPr>
              <a:t>Thanks</a:t>
            </a:r>
          </a:p>
          <a:p>
            <a:pPr marL="431800" indent="-323850" algn="ctr" eaLnBrk="0" hangingPunct="0">
              <a:buClr>
                <a:srgbClr val="000000"/>
              </a:buClr>
              <a:buSzPct val="90000"/>
              <a:defRPr/>
            </a:pPr>
            <a:r>
              <a:rPr lang="en-US" altLang="zh-CN" sz="4800" kern="0" dirty="0" smtClean="0">
                <a:solidFill>
                  <a:srgbClr val="000000"/>
                </a:solidFill>
              </a:rPr>
              <a:t>Any Questions?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4800" kern="0" dirty="0" smtClean="0">
              <a:solidFill>
                <a:srgbClr val="000000"/>
              </a:solidFill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b="1" dirty="0">
                <a:solidFill>
                  <a:srgbClr val="131F49"/>
                </a:solidFill>
              </a:rPr>
              <a:t>Institute for Cyber Security</a:t>
            </a:r>
            <a:endParaRPr lang="en-US" sz="2400" b="1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585497" y="69580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131F49"/>
                </a:solidFill>
              </a:rPr>
              <a:t>Role Based Access Control</a:t>
            </a:r>
            <a:endParaRPr lang="en-US" sz="2800" b="1" dirty="0">
              <a:solidFill>
                <a:srgbClr val="131F49"/>
              </a:solidFill>
            </a:endParaRPr>
          </a:p>
        </p:txBody>
      </p:sp>
      <p:sp>
        <p:nvSpPr>
          <p:cNvPr id="3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3238" y="912170"/>
            <a:ext cx="9069387" cy="48977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5" name="图片 4" descr="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7419" y="1514911"/>
            <a:ext cx="7023445" cy="3099272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684542" y="3179285"/>
            <a:ext cx="3896322" cy="2019673"/>
            <a:chOff x="4505146" y="3798277"/>
            <a:chExt cx="3896322" cy="2019673"/>
          </a:xfrm>
        </p:grpSpPr>
        <p:cxnSp>
          <p:nvCxnSpPr>
            <p:cNvPr id="7" name="直接箭头连接符 6"/>
            <p:cNvCxnSpPr/>
            <p:nvPr/>
          </p:nvCxnSpPr>
          <p:spPr bwMode="auto">
            <a:xfrm flipH="1" flipV="1">
              <a:off x="4505146" y="3798277"/>
              <a:ext cx="752633" cy="1434898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5257778" y="5233175"/>
              <a:ext cx="3143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Role Explosion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03238" y="5269299"/>
            <a:ext cx="864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Role number is supposed to be </a:t>
            </a:r>
            <a:r>
              <a:rPr lang="en-US" sz="2400" smtClean="0">
                <a:solidFill>
                  <a:schemeClr val="accent1"/>
                </a:solidFill>
              </a:rPr>
              <a:t>much  </a:t>
            </a:r>
            <a:r>
              <a:rPr lang="en-US" sz="2400" dirty="0" smtClean="0">
                <a:solidFill>
                  <a:schemeClr val="accent1"/>
                </a:solidFill>
              </a:rPr>
              <a:t>than users</a:t>
            </a:r>
            <a:r>
              <a:rPr lang="en-US" altLang="zh-CN" sz="2400" dirty="0" smtClean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3238" y="5809949"/>
            <a:ext cx="9400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Role Explosion </a:t>
            </a:r>
            <a:r>
              <a:rPr lang="en-US" altLang="zh-CN" sz="2400" dirty="0" smtClean="0"/>
              <a:t>: Different roles have to be defined for slightly different sets of permissions.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737897" y="67232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3200" b="1" dirty="0" smtClean="0">
                <a:solidFill>
                  <a:srgbClr val="131F49"/>
                </a:solidFill>
              </a:rPr>
              <a:t>Example</a:t>
            </a:r>
          </a:p>
        </p:txBody>
      </p:sp>
      <p:grpSp>
        <p:nvGrpSpPr>
          <p:cNvPr id="92" name="组合 91"/>
          <p:cNvGrpSpPr/>
          <p:nvPr/>
        </p:nvGrpSpPr>
        <p:grpSpPr>
          <a:xfrm>
            <a:off x="1146617" y="1621301"/>
            <a:ext cx="8002521" cy="4400503"/>
            <a:chOff x="309489" y="1282844"/>
            <a:chExt cx="8574261" cy="5286765"/>
          </a:xfrm>
        </p:grpSpPr>
        <p:grpSp>
          <p:nvGrpSpPr>
            <p:cNvPr id="15" name="组合 14"/>
            <p:cNvGrpSpPr/>
            <p:nvPr/>
          </p:nvGrpSpPr>
          <p:grpSpPr>
            <a:xfrm>
              <a:off x="661181" y="1282844"/>
              <a:ext cx="1364567" cy="1123071"/>
              <a:chOff x="703385" y="2188754"/>
              <a:chExt cx="1364567" cy="1123071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703385" y="2188754"/>
                <a:ext cx="1364567" cy="1123071"/>
                <a:chOff x="253218" y="2025747"/>
                <a:chExt cx="1364567" cy="1123071"/>
              </a:xfrm>
            </p:grpSpPr>
            <p:sp>
              <p:nvSpPr>
                <p:cNvPr id="9" name="矩形 8"/>
                <p:cNvSpPr/>
                <p:nvPr/>
              </p:nvSpPr>
              <p:spPr bwMode="auto">
                <a:xfrm>
                  <a:off x="253218" y="2025747"/>
                  <a:ext cx="1364567" cy="1123071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hangingPunct="0">
                    <a:buClr>
                      <a:srgbClr val="000000"/>
                    </a:buClr>
                    <a:buSzPct val="45000"/>
                  </a:pPr>
                  <a:r>
                    <a:rPr lang="en-US" sz="1400" i="1" dirty="0" smtClean="0"/>
                    <a:t>Doctor</a:t>
                  </a:r>
                </a:p>
                <a:p>
                  <a:pPr hangingPunct="0">
                    <a:buClr>
                      <a:srgbClr val="000000"/>
                    </a:buClr>
                    <a:buSzPct val="45000"/>
                  </a:pPr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effectLst/>
                    <a:latin typeface="Arial" charset="0"/>
                  </a:endParaRPr>
                </a:p>
              </p:txBody>
            </p:sp>
            <p:sp>
              <p:nvSpPr>
                <p:cNvPr id="10" name="笑脸 9"/>
                <p:cNvSpPr/>
                <p:nvPr/>
              </p:nvSpPr>
              <p:spPr bwMode="auto">
                <a:xfrm>
                  <a:off x="794823" y="2611903"/>
                  <a:ext cx="323557" cy="354149"/>
                </a:xfrm>
                <a:prstGeom prst="smileyFac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</a:endParaRPr>
                </a:p>
              </p:txBody>
            </p:sp>
            <p:sp>
              <p:nvSpPr>
                <p:cNvPr id="12" name="笑脸 11"/>
                <p:cNvSpPr/>
                <p:nvPr/>
              </p:nvSpPr>
              <p:spPr bwMode="auto">
                <a:xfrm>
                  <a:off x="351693" y="2611903"/>
                  <a:ext cx="351692" cy="369332"/>
                </a:xfrm>
                <a:prstGeom prst="smileyFac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4" name="笑脸 13"/>
              <p:cNvSpPr/>
              <p:nvPr/>
            </p:nvSpPr>
            <p:spPr bwMode="auto">
              <a:xfrm>
                <a:off x="1692818" y="2786630"/>
                <a:ext cx="323557" cy="354149"/>
              </a:xfrm>
              <a:prstGeom prst="smileyFac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519183" y="1309747"/>
              <a:ext cx="1364567" cy="1123071"/>
              <a:chOff x="703385" y="2188754"/>
              <a:chExt cx="1364567" cy="1123071"/>
            </a:xfrm>
          </p:grpSpPr>
          <p:grpSp>
            <p:nvGrpSpPr>
              <p:cNvPr id="17" name="组合 12"/>
              <p:cNvGrpSpPr/>
              <p:nvPr/>
            </p:nvGrpSpPr>
            <p:grpSpPr>
              <a:xfrm>
                <a:off x="703385" y="2188754"/>
                <a:ext cx="1364567" cy="1123071"/>
                <a:chOff x="253218" y="2025747"/>
                <a:chExt cx="1364567" cy="1123071"/>
              </a:xfrm>
            </p:grpSpPr>
            <p:sp>
              <p:nvSpPr>
                <p:cNvPr id="19" name="矩形 18"/>
                <p:cNvSpPr/>
                <p:nvPr/>
              </p:nvSpPr>
              <p:spPr bwMode="auto">
                <a:xfrm>
                  <a:off x="253218" y="2025747"/>
                  <a:ext cx="1364567" cy="1123071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hangingPunct="0">
                    <a:buClr>
                      <a:srgbClr val="000000"/>
                    </a:buClr>
                    <a:buSzPct val="45000"/>
                  </a:pPr>
                  <a:r>
                    <a:rPr lang="en-US" sz="1400" i="1" dirty="0" smtClean="0"/>
                    <a:t>Patient</a:t>
                  </a:r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effectLst/>
                    <a:latin typeface="Arial" charset="0"/>
                  </a:endParaRPr>
                </a:p>
              </p:txBody>
            </p:sp>
            <p:sp>
              <p:nvSpPr>
                <p:cNvPr id="20" name="笑脸 19"/>
                <p:cNvSpPr/>
                <p:nvPr/>
              </p:nvSpPr>
              <p:spPr bwMode="auto">
                <a:xfrm>
                  <a:off x="794823" y="2611903"/>
                  <a:ext cx="323557" cy="354149"/>
                </a:xfrm>
                <a:prstGeom prst="smileyFac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</a:endParaRPr>
                </a:p>
              </p:txBody>
            </p:sp>
            <p:sp>
              <p:nvSpPr>
                <p:cNvPr id="21" name="笑脸 20"/>
                <p:cNvSpPr/>
                <p:nvPr/>
              </p:nvSpPr>
              <p:spPr bwMode="auto">
                <a:xfrm>
                  <a:off x="351693" y="2611903"/>
                  <a:ext cx="351692" cy="369332"/>
                </a:xfrm>
                <a:prstGeom prst="smileyFac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8" name="笑脸 17"/>
              <p:cNvSpPr/>
              <p:nvPr/>
            </p:nvSpPr>
            <p:spPr bwMode="auto">
              <a:xfrm>
                <a:off x="1692818" y="2786630"/>
                <a:ext cx="323557" cy="354149"/>
              </a:xfrm>
              <a:prstGeom prst="smileyFac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4021028" y="2432818"/>
              <a:ext cx="1364567" cy="1123071"/>
              <a:chOff x="4213269" y="1478563"/>
              <a:chExt cx="1364567" cy="1123071"/>
            </a:xfrm>
          </p:grpSpPr>
          <p:sp>
            <p:nvSpPr>
              <p:cNvPr id="25" name="矩形 24"/>
              <p:cNvSpPr/>
              <p:nvPr/>
            </p:nvSpPr>
            <p:spPr bwMode="auto">
              <a:xfrm>
                <a:off x="4213269" y="1478563"/>
                <a:ext cx="1364567" cy="112307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hangingPunct="0">
                  <a:buClr>
                    <a:srgbClr val="000000"/>
                  </a:buClr>
                  <a:buSzPct val="45000"/>
                </a:pPr>
                <a:r>
                  <a:rPr lang="en-US" sz="1400" i="1" dirty="0" smtClean="0"/>
                  <a:t>Patient Document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29" name="剪去单角的矩形 28"/>
              <p:cNvSpPr/>
              <p:nvPr/>
            </p:nvSpPr>
            <p:spPr bwMode="auto">
              <a:xfrm>
                <a:off x="4325813" y="2223149"/>
                <a:ext cx="386866" cy="182766"/>
              </a:xfrm>
              <a:prstGeom prst="snip1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30" name="剪去单角的矩形 29"/>
              <p:cNvSpPr/>
              <p:nvPr/>
            </p:nvSpPr>
            <p:spPr bwMode="auto">
              <a:xfrm>
                <a:off x="4886185" y="2220801"/>
                <a:ext cx="386866" cy="182766"/>
              </a:xfrm>
              <a:prstGeom prst="snip1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51693" y="4011653"/>
              <a:ext cx="1622479" cy="1123071"/>
              <a:chOff x="445474" y="2188754"/>
              <a:chExt cx="1622479" cy="1123071"/>
            </a:xfrm>
          </p:grpSpPr>
          <p:grpSp>
            <p:nvGrpSpPr>
              <p:cNvPr id="33" name="组合 12"/>
              <p:cNvGrpSpPr/>
              <p:nvPr/>
            </p:nvGrpSpPr>
            <p:grpSpPr>
              <a:xfrm>
                <a:off x="445474" y="2188754"/>
                <a:ext cx="1622479" cy="1123071"/>
                <a:chOff x="-4693" y="2025747"/>
                <a:chExt cx="1622479" cy="1123071"/>
              </a:xfrm>
            </p:grpSpPr>
            <p:sp>
              <p:nvSpPr>
                <p:cNvPr id="35" name="矩形 34"/>
                <p:cNvSpPr/>
                <p:nvPr/>
              </p:nvSpPr>
              <p:spPr bwMode="auto">
                <a:xfrm>
                  <a:off x="-4693" y="2025747"/>
                  <a:ext cx="1622479" cy="1123071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hangingPunct="0">
                    <a:buClr>
                      <a:srgbClr val="000000"/>
                    </a:buClr>
                    <a:buSzPct val="45000"/>
                  </a:pPr>
                  <a:r>
                    <a:rPr lang="en-US" sz="1400" i="1" dirty="0" smtClean="0"/>
                    <a:t>Visit Doctor</a:t>
                  </a:r>
                </a:p>
                <a:p>
                  <a:pPr hangingPunct="0">
                    <a:buClr>
                      <a:srgbClr val="000000"/>
                    </a:buClr>
                    <a:buSzPct val="45000"/>
                  </a:pPr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effectLst/>
                    <a:latin typeface="Arial" charset="0"/>
                  </a:endParaRPr>
                </a:p>
              </p:txBody>
            </p:sp>
            <p:sp>
              <p:nvSpPr>
                <p:cNvPr id="36" name="笑脸 35"/>
                <p:cNvSpPr/>
                <p:nvPr/>
              </p:nvSpPr>
              <p:spPr bwMode="auto">
                <a:xfrm>
                  <a:off x="794823" y="2611903"/>
                  <a:ext cx="323557" cy="354149"/>
                </a:xfrm>
                <a:prstGeom prst="smileyFac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</a:endParaRPr>
                </a:p>
              </p:txBody>
            </p:sp>
            <p:sp>
              <p:nvSpPr>
                <p:cNvPr id="37" name="笑脸 36"/>
                <p:cNvSpPr/>
                <p:nvPr/>
              </p:nvSpPr>
              <p:spPr bwMode="auto">
                <a:xfrm>
                  <a:off x="351693" y="2611903"/>
                  <a:ext cx="351692" cy="369332"/>
                </a:xfrm>
                <a:prstGeom prst="smileyFac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34" name="笑脸 33"/>
              <p:cNvSpPr/>
              <p:nvPr/>
            </p:nvSpPr>
            <p:spPr bwMode="auto">
              <a:xfrm>
                <a:off x="1692818" y="2786630"/>
                <a:ext cx="323557" cy="354149"/>
              </a:xfrm>
              <a:prstGeom prst="smileyFac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</p:grpSp>
        <p:cxnSp>
          <p:nvCxnSpPr>
            <p:cNvPr id="40" name="直接连接符 39"/>
            <p:cNvCxnSpPr>
              <a:stCxn id="9" idx="3"/>
            </p:cNvCxnSpPr>
            <p:nvPr/>
          </p:nvCxnSpPr>
          <p:spPr bwMode="auto">
            <a:xfrm>
              <a:off x="2025748" y="1844380"/>
              <a:ext cx="5493435" cy="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3629464" y="1378640"/>
              <a:ext cx="2588456" cy="427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A</a:t>
              </a:r>
              <a:r>
                <a:rPr lang="en-US" altLang="zh-CN" sz="1400" b="1" dirty="0" smtClean="0"/>
                <a:t>ttending Doctor</a:t>
              </a:r>
              <a:endParaRPr lang="en-US" sz="1400" b="1" dirty="0"/>
            </a:p>
          </p:txBody>
        </p:sp>
        <p:cxnSp>
          <p:nvCxnSpPr>
            <p:cNvPr id="46" name="直接连接符 45"/>
            <p:cNvCxnSpPr>
              <a:stCxn id="9" idx="3"/>
            </p:cNvCxnSpPr>
            <p:nvPr/>
          </p:nvCxnSpPr>
          <p:spPr bwMode="auto">
            <a:xfrm>
              <a:off x="2025748" y="1844380"/>
              <a:ext cx="1995280" cy="588438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直接连接符 47"/>
            <p:cNvCxnSpPr>
              <a:endCxn id="19" idx="1"/>
            </p:cNvCxnSpPr>
            <p:nvPr/>
          </p:nvCxnSpPr>
          <p:spPr bwMode="auto">
            <a:xfrm flipV="1">
              <a:off x="5385595" y="1871283"/>
              <a:ext cx="2133588" cy="561535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椭圆 48"/>
            <p:cNvSpPr/>
            <p:nvPr/>
          </p:nvSpPr>
          <p:spPr bwMode="auto">
            <a:xfrm>
              <a:off x="5627077" y="3460635"/>
              <a:ext cx="1139483" cy="520504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sz="1200" dirty="0" smtClean="0"/>
                <a:t>   prj1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57" name="椭圆 56"/>
            <p:cNvSpPr/>
            <p:nvPr/>
          </p:nvSpPr>
          <p:spPr bwMode="auto">
            <a:xfrm>
              <a:off x="5627077" y="4332848"/>
              <a:ext cx="1139483" cy="520504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sz="1200" dirty="0" smtClean="0"/>
                <a:t>   prj2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58" name="椭圆 57"/>
            <p:cNvSpPr/>
            <p:nvPr/>
          </p:nvSpPr>
          <p:spPr bwMode="auto">
            <a:xfrm>
              <a:off x="5627077" y="5244908"/>
              <a:ext cx="1139483" cy="520504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sz="1200" dirty="0" smtClean="0"/>
                <a:t>   prj3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cxnSp>
          <p:nvCxnSpPr>
            <p:cNvPr id="59" name="直接连接符 58"/>
            <p:cNvCxnSpPr>
              <a:stCxn id="35" idx="3"/>
              <a:endCxn id="49" idx="2"/>
            </p:cNvCxnSpPr>
            <p:nvPr/>
          </p:nvCxnSpPr>
          <p:spPr bwMode="auto">
            <a:xfrm flipV="1">
              <a:off x="1974173" y="3720888"/>
              <a:ext cx="3652904" cy="852302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直接连接符 61"/>
            <p:cNvCxnSpPr>
              <a:stCxn id="49" idx="6"/>
              <a:endCxn id="19" idx="2"/>
            </p:cNvCxnSpPr>
            <p:nvPr/>
          </p:nvCxnSpPr>
          <p:spPr bwMode="auto">
            <a:xfrm flipV="1">
              <a:off x="6766560" y="2432818"/>
              <a:ext cx="1434907" cy="1288069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直接连接符 64"/>
            <p:cNvCxnSpPr>
              <a:stCxn id="35" idx="3"/>
              <a:endCxn id="57" idx="2"/>
            </p:cNvCxnSpPr>
            <p:nvPr/>
          </p:nvCxnSpPr>
          <p:spPr bwMode="auto">
            <a:xfrm>
              <a:off x="1974173" y="4573189"/>
              <a:ext cx="3652904" cy="19912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直接连接符 68"/>
            <p:cNvCxnSpPr>
              <a:stCxn id="57" idx="6"/>
              <a:endCxn id="19" idx="2"/>
            </p:cNvCxnSpPr>
            <p:nvPr/>
          </p:nvCxnSpPr>
          <p:spPr bwMode="auto">
            <a:xfrm flipV="1">
              <a:off x="6766560" y="2432818"/>
              <a:ext cx="1434907" cy="2160282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直接连接符 71"/>
            <p:cNvCxnSpPr>
              <a:stCxn id="35" idx="3"/>
              <a:endCxn id="58" idx="2"/>
            </p:cNvCxnSpPr>
            <p:nvPr/>
          </p:nvCxnSpPr>
          <p:spPr bwMode="auto">
            <a:xfrm>
              <a:off x="1974173" y="4573189"/>
              <a:ext cx="3652904" cy="931971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直接连接符 74"/>
            <p:cNvCxnSpPr>
              <a:stCxn id="58" idx="6"/>
              <a:endCxn id="19" idx="2"/>
            </p:cNvCxnSpPr>
            <p:nvPr/>
          </p:nvCxnSpPr>
          <p:spPr bwMode="auto">
            <a:xfrm flipV="1">
              <a:off x="6766560" y="2432818"/>
              <a:ext cx="1434907" cy="3072342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圆角矩形 78"/>
            <p:cNvSpPr/>
            <p:nvPr/>
          </p:nvSpPr>
          <p:spPr bwMode="auto">
            <a:xfrm>
              <a:off x="5526275" y="3387073"/>
              <a:ext cx="1324693" cy="3182536"/>
            </a:xfrm>
            <a:prstGeom prst="round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80" name="椭圆 79"/>
            <p:cNvSpPr/>
            <p:nvPr/>
          </p:nvSpPr>
          <p:spPr bwMode="auto">
            <a:xfrm>
              <a:off x="5648178" y="6049105"/>
              <a:ext cx="1139483" cy="520504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sz="1200" dirty="0" smtClean="0"/>
                <a:t>   </a:t>
              </a:r>
              <a:r>
                <a:rPr lang="en-US" sz="1200" dirty="0" err="1" smtClean="0"/>
                <a:t>prjn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cxnSp>
          <p:nvCxnSpPr>
            <p:cNvPr id="81" name="直接连接符 80"/>
            <p:cNvCxnSpPr>
              <a:stCxn id="35" idx="3"/>
              <a:endCxn id="80" idx="2"/>
            </p:cNvCxnSpPr>
            <p:nvPr/>
          </p:nvCxnSpPr>
          <p:spPr bwMode="auto">
            <a:xfrm>
              <a:off x="1974173" y="4573189"/>
              <a:ext cx="3674005" cy="1736168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直接连接符 83"/>
            <p:cNvCxnSpPr>
              <a:stCxn id="80" idx="6"/>
              <a:endCxn id="19" idx="2"/>
            </p:cNvCxnSpPr>
            <p:nvPr/>
          </p:nvCxnSpPr>
          <p:spPr bwMode="auto">
            <a:xfrm flipV="1">
              <a:off x="6787661" y="2432818"/>
              <a:ext cx="1413806" cy="3876539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" name="云形 87"/>
            <p:cNvSpPr/>
            <p:nvPr/>
          </p:nvSpPr>
          <p:spPr bwMode="auto">
            <a:xfrm>
              <a:off x="2737897" y="3981139"/>
              <a:ext cx="1782541" cy="1524021"/>
            </a:xfrm>
            <a:prstGeom prst="clou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hangingPunct="0">
                <a:buClr>
                  <a:srgbClr val="000000"/>
                </a:buClr>
                <a:buSzPct val="45000"/>
              </a:pPr>
              <a:r>
                <a:rPr lang="en-US" sz="1200" b="1" dirty="0" smtClean="0"/>
                <a:t>Time and </a:t>
              </a:r>
              <a:r>
                <a:rPr lang="en-US" altLang="zh-CN" sz="1200" b="1" dirty="0" smtClean="0"/>
                <a:t>devices </a:t>
              </a:r>
              <a:r>
                <a:rPr lang="en-US" sz="1200" b="1" dirty="0" smtClean="0"/>
                <a:t>constraints</a:t>
              </a:r>
              <a:r>
                <a:rPr lang="en-US" altLang="zh-CN" sz="1200" b="1" dirty="0" smtClean="0"/>
                <a:t>, etc.</a:t>
              </a:r>
              <a:endParaRPr lang="en-US" sz="1200" b="1" dirty="0" smtClean="0"/>
            </a:p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89" name="云形 88"/>
            <p:cNvSpPr/>
            <p:nvPr/>
          </p:nvSpPr>
          <p:spPr bwMode="auto">
            <a:xfrm>
              <a:off x="7019784" y="2597807"/>
              <a:ext cx="1782541" cy="1524021"/>
            </a:xfrm>
            <a:prstGeom prst="clou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Revealed</a:t>
              </a:r>
              <a:r>
                <a:rPr kumimoji="0" lang="en-US" sz="1200" b="1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 for specific project</a:t>
              </a:r>
              <a:r>
                <a:rPr kumimoji="0" lang="en-US" altLang="zh-CN" sz="1200" b="1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.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51692" y="2597807"/>
              <a:ext cx="25743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C00000"/>
                  </a:solidFill>
                </a:rPr>
                <a:t>One doctor role for each set of patients</a:t>
              </a:r>
              <a:r>
                <a:rPr lang="en-US" altLang="zh-CN" b="1" i="1" dirty="0" smtClean="0">
                  <a:solidFill>
                    <a:srgbClr val="C00000"/>
                  </a:solidFill>
                </a:rPr>
                <a:t>.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09489" y="5505160"/>
              <a:ext cx="25743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C00000"/>
                  </a:solidFill>
                </a:rPr>
                <a:t>One </a:t>
              </a:r>
              <a:r>
                <a:rPr lang="en-US" b="1" i="1" dirty="0" err="1" smtClean="0">
                  <a:solidFill>
                    <a:srgbClr val="C00000"/>
                  </a:solidFill>
                </a:rPr>
                <a:t>VisitDoctor</a:t>
              </a:r>
              <a:r>
                <a:rPr lang="en-US" b="1" i="1" dirty="0" smtClean="0">
                  <a:solidFill>
                    <a:srgbClr val="C00000"/>
                  </a:solidFill>
                </a:rPr>
                <a:t> role for each project</a:t>
              </a:r>
              <a:r>
                <a:rPr lang="en-US" altLang="zh-CN" b="1" i="1" dirty="0" smtClean="0">
                  <a:solidFill>
                    <a:srgbClr val="C00000"/>
                  </a:solidFill>
                </a:rPr>
                <a:t>.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99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cxnSp>
        <p:nvCxnSpPr>
          <p:cNvPr id="101" name="直接箭头连接符 100"/>
          <p:cNvCxnSpPr/>
          <p:nvPr/>
        </p:nvCxnSpPr>
        <p:spPr bwMode="auto">
          <a:xfrm>
            <a:off x="253218" y="2971219"/>
            <a:ext cx="893399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直接箭头连接符 101"/>
          <p:cNvCxnSpPr/>
          <p:nvPr/>
        </p:nvCxnSpPr>
        <p:spPr bwMode="auto">
          <a:xfrm>
            <a:off x="253218" y="5419740"/>
            <a:ext cx="893399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b="1" dirty="0">
              <a:solidFill>
                <a:srgbClr val="131F49"/>
              </a:solidFill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2585497" y="69580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131F49"/>
                </a:solidFill>
              </a:rPr>
              <a:t>Related Work</a:t>
            </a:r>
            <a:endParaRPr lang="en-US" sz="3200" b="1" dirty="0">
              <a:solidFill>
                <a:srgbClr val="131F49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3238" y="1277938"/>
            <a:ext cx="9069387" cy="48977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indent="-323850" eaLnBrk="0" hangingPunct="0">
              <a:lnSpc>
                <a:spcPts val="4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800" kern="0" dirty="0" smtClean="0">
                <a:solidFill>
                  <a:srgbClr val="000000"/>
                </a:solidFill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</a:rPr>
              <a:t>Role Template, Parameterized Role, Attributed role, etc</a:t>
            </a:r>
          </a:p>
          <a:p>
            <a:pPr marL="431800" indent="-323850" eaLnBrk="0" hangingPunct="0">
              <a:lnSpc>
                <a:spcPts val="4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Two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level RBAC (SACMAT 12) </a:t>
            </a:r>
          </a:p>
          <a:p>
            <a:pPr marL="431800" indent="-323850" eaLnBrk="0" hangingPunct="0">
              <a:lnSpc>
                <a:spcPts val="4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 Environment Role, Object Role</a:t>
            </a:r>
          </a:p>
          <a:p>
            <a:pPr marL="431800" indent="-323850" eaLnBrk="0" hangingPunct="0">
              <a:lnSpc>
                <a:spcPts val="4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 Automatic user-role assignment, </a:t>
            </a:r>
            <a:r>
              <a:rPr lang="en-US" sz="2400" kern="0" dirty="0" err="1" smtClean="0">
                <a:solidFill>
                  <a:srgbClr val="000000"/>
                </a:solidFill>
              </a:rPr>
              <a:t>TrustBAC</a:t>
            </a:r>
            <a:r>
              <a:rPr lang="en-US" sz="2400" kern="0" dirty="0" smtClean="0">
                <a:solidFill>
                  <a:srgbClr val="000000"/>
                </a:solidFill>
              </a:rPr>
              <a:t> </a:t>
            </a:r>
          </a:p>
          <a:p>
            <a:pPr marL="431800" indent="-323850" eaLnBrk="0" hangingPunct="0">
              <a:lnSpc>
                <a:spcPts val="4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 Relationship based access control (</a:t>
            </a:r>
            <a:r>
              <a:rPr lang="en-US" sz="2400" kern="0" dirty="0" err="1" smtClean="0">
                <a:solidFill>
                  <a:srgbClr val="000000"/>
                </a:solidFill>
              </a:rPr>
              <a:t>ReBAC</a:t>
            </a:r>
            <a:r>
              <a:rPr lang="en-US" sz="2400" kern="0" dirty="0" smtClean="0">
                <a:solidFill>
                  <a:srgbClr val="000000"/>
                </a:solidFill>
              </a:rPr>
              <a:t>) </a:t>
            </a:r>
          </a:p>
          <a:p>
            <a:pPr marL="431800" indent="-323850" eaLnBrk="0" hangingPunct="0">
              <a:lnSpc>
                <a:spcPts val="4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 Role and organization based access control (ROBAC)</a:t>
            </a: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/>
              <a:defRPr/>
            </a:pPr>
            <a:endParaRPr lang="en-US" sz="3200" kern="0" dirty="0" smtClean="0"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791" y="4768948"/>
            <a:ext cx="8257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They need modification in </a:t>
            </a:r>
            <a:r>
              <a:rPr lang="en-US" sz="2000" dirty="0" smtClean="0">
                <a:solidFill>
                  <a:srgbClr val="FF0000"/>
                </a:solidFill>
              </a:rPr>
              <a:t>user-role and role-permission assignment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Role engineering is the </a:t>
            </a:r>
            <a:r>
              <a:rPr lang="en-US" sz="2000" dirty="0" smtClean="0">
                <a:solidFill>
                  <a:srgbClr val="FF0000"/>
                </a:solidFill>
              </a:rPr>
              <a:t>most costly work </a:t>
            </a:r>
            <a:r>
              <a:rPr lang="en-US" sz="2000" dirty="0" smtClean="0"/>
              <a:t>in constructing RBAC system.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7779" y="5640367"/>
            <a:ext cx="8553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Why can’t we design a solution which can be enforced with least </a:t>
            </a:r>
            <a:r>
              <a:rPr lang="en-US" altLang="zh-CN" sz="2400" dirty="0" smtClean="0">
                <a:solidFill>
                  <a:srgbClr val="00B050"/>
                </a:solidFill>
              </a:rPr>
              <a:t>impact </a:t>
            </a:r>
            <a:r>
              <a:rPr lang="en-US" sz="2400" dirty="0" smtClean="0">
                <a:solidFill>
                  <a:srgbClr val="00B050"/>
                </a:solidFill>
              </a:rPr>
              <a:t>to current deployment?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b="1" dirty="0">
              <a:solidFill>
                <a:srgbClr val="131F49"/>
              </a:solidFill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2585497" y="69580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131F49"/>
                </a:solidFill>
              </a:rPr>
              <a:t>Motivation</a:t>
            </a:r>
            <a:endParaRPr lang="en-US" sz="3200" b="1" dirty="0">
              <a:solidFill>
                <a:srgbClr val="131F49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3238" y="1277938"/>
            <a:ext cx="9069387" cy="48977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55638" y="1430338"/>
            <a:ext cx="9069387" cy="48977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10" name="图片 9" descr="未命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638" y="1277937"/>
            <a:ext cx="8916987" cy="5181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b="1" dirty="0">
              <a:solidFill>
                <a:srgbClr val="131F49"/>
              </a:solidFill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2585497" y="8364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131F49"/>
                </a:solidFill>
              </a:rPr>
              <a:t>Motivation</a:t>
            </a:r>
            <a:endParaRPr lang="en-US" sz="3200" b="1" dirty="0">
              <a:solidFill>
                <a:srgbClr val="131F49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3238" y="1277938"/>
            <a:ext cx="9069387" cy="48977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indent="-323850" eaLnBrk="0" hangingPunct="0">
              <a:lnSpc>
                <a:spcPts val="4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800" kern="0" dirty="0" smtClean="0">
                <a:solidFill>
                  <a:srgbClr val="000000"/>
                </a:solidFill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</a:rPr>
              <a:t>NIST proposed three alternative revisions to RBAC standard</a:t>
            </a:r>
          </a:p>
          <a:p>
            <a:pPr marL="863600" lvl="1" indent="-323850" eaLnBrk="0" hangingPunct="0">
              <a:lnSpc>
                <a:spcPts val="4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Attribute Centric</a:t>
            </a:r>
          </a:p>
          <a:p>
            <a:pPr marL="1079500" lvl="2" indent="-323850" eaLnBrk="0" hangingPunct="0">
              <a:lnSpc>
                <a:spcPts val="4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Totally attribute based, role as a user attribute</a:t>
            </a:r>
          </a:p>
          <a:p>
            <a:pPr marL="1079500" lvl="2" indent="-323850" eaLnBrk="0" hangingPunct="0">
              <a:lnSpc>
                <a:spcPts val="4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Related work: ABAC–alpha model [J</a:t>
            </a:r>
            <a:r>
              <a:rPr lang="en-US" altLang="zh-CN" sz="2400" kern="0" dirty="0" smtClean="0">
                <a:solidFill>
                  <a:srgbClr val="000000"/>
                </a:solidFill>
              </a:rPr>
              <a:t>in, DBSEC12</a:t>
            </a:r>
            <a:r>
              <a:rPr lang="en-US" sz="2400" kern="0" dirty="0" smtClean="0">
                <a:solidFill>
                  <a:srgbClr val="000000"/>
                </a:solidFill>
              </a:rPr>
              <a:t>], etc</a:t>
            </a:r>
          </a:p>
          <a:p>
            <a:pPr marL="863600" lvl="1" indent="-323850" eaLnBrk="0" hangingPunct="0">
              <a:lnSpc>
                <a:spcPts val="4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Dynamic Roles</a:t>
            </a:r>
          </a:p>
          <a:p>
            <a:pPr marL="1079500" lvl="2" indent="-323850" eaLnBrk="0" hangingPunct="0">
              <a:lnSpc>
                <a:spcPts val="4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Automatically user-role assignment [</a:t>
            </a:r>
            <a:r>
              <a:rPr lang="en-US" sz="2400" dirty="0" err="1" smtClean="0"/>
              <a:t>Kahtani</a:t>
            </a:r>
            <a:r>
              <a:rPr lang="en-US" sz="2400" dirty="0" smtClean="0"/>
              <a:t> </a:t>
            </a:r>
            <a:r>
              <a:rPr lang="en-US" sz="2400" kern="0" dirty="0" smtClean="0">
                <a:solidFill>
                  <a:srgbClr val="000000"/>
                </a:solidFill>
              </a:rPr>
              <a:t>&amp; </a:t>
            </a:r>
            <a:r>
              <a:rPr lang="en-US" sz="2400" kern="0" dirty="0" err="1" smtClean="0">
                <a:solidFill>
                  <a:srgbClr val="000000"/>
                </a:solidFill>
              </a:rPr>
              <a:t>Sandhu</a:t>
            </a:r>
            <a:r>
              <a:rPr lang="en-US" sz="2400" kern="0" dirty="0" smtClean="0">
                <a:solidFill>
                  <a:srgbClr val="000000"/>
                </a:solidFill>
              </a:rPr>
              <a:t>],etc</a:t>
            </a:r>
          </a:p>
          <a:p>
            <a:pPr marL="863600" lvl="1" indent="-323850" eaLnBrk="0" hangingPunct="0">
              <a:lnSpc>
                <a:spcPts val="4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Role Centric RBAC</a:t>
            </a:r>
          </a:p>
          <a:p>
            <a:pPr marL="1079500" lvl="2" indent="-323850" eaLnBrk="0" hangingPunct="0">
              <a:lnSpc>
                <a:spcPts val="4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Not too much research.</a:t>
            </a: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/>
              <a:defRPr/>
            </a:pPr>
            <a:endParaRPr lang="en-US" sz="3200" kern="0" dirty="0" smtClean="0"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238" y="5486400"/>
            <a:ext cx="9069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With previous work in ABAC-alpha, We provide a formal model for Role-Centric attribute based access control</a:t>
            </a:r>
            <a:r>
              <a:rPr lang="en-US" altLang="zh-CN" sz="2400" dirty="0" smtClean="0">
                <a:solidFill>
                  <a:srgbClr val="00B050"/>
                </a:solidFill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b="1" dirty="0">
              <a:solidFill>
                <a:srgbClr val="131F49"/>
              </a:solidFill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2585497" y="1330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131F49"/>
                </a:solidFill>
              </a:rPr>
              <a:t>OUTLINE</a:t>
            </a:r>
            <a:endParaRPr lang="en-US" sz="3200" b="1" dirty="0">
              <a:solidFill>
                <a:srgbClr val="131F49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3238" y="1277938"/>
            <a:ext cx="9069387" cy="48977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600" kern="0" dirty="0" smtClean="0">
                <a:solidFill>
                  <a:srgbClr val="000000"/>
                </a:solidFill>
              </a:rPr>
              <a:t> </a:t>
            </a:r>
            <a:r>
              <a:rPr lang="en-US" sz="3600" kern="0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600" kern="0" dirty="0" smtClean="0"/>
              <a:t> Proposed Model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zh-CN" altLang="en-US" sz="3600" kern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600" kern="0" dirty="0" smtClean="0">
                <a:solidFill>
                  <a:schemeClr val="bg1">
                    <a:lumMod val="75000"/>
                  </a:schemeClr>
                </a:solidFill>
              </a:rPr>
              <a:t>XACML Profile </a:t>
            </a:r>
          </a:p>
          <a:p>
            <a:pPr marL="431800" indent="-323850" eaLnBrk="0" hangingPunct="0">
              <a:lnSpc>
                <a:spcPct val="150000"/>
              </a:lnSpc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600" kern="0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b="1" dirty="0">
              <a:solidFill>
                <a:srgbClr val="131F49"/>
              </a:solidFill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2585497" y="41444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131F49"/>
                </a:solidFill>
              </a:rPr>
              <a:t>Model Components</a:t>
            </a:r>
            <a:endParaRPr lang="en-US" sz="3200" b="1" dirty="0">
              <a:solidFill>
                <a:srgbClr val="131F49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3238" y="1277938"/>
            <a:ext cx="9069387" cy="48977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pic>
        <p:nvPicPr>
          <p:cNvPr id="7" name="图片 6" descr="rabac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7757" y="1948546"/>
            <a:ext cx="8399123" cy="3509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7705</TotalTime>
  <Words>669</Words>
  <Application>Microsoft Office PowerPoint</Application>
  <PresentationFormat>Custom</PresentationFormat>
  <Paragraphs>191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  <vt:variant>
        <vt:lpstr>Custom Shows</vt:lpstr>
      </vt:variant>
      <vt:variant>
        <vt:i4>1</vt:i4>
      </vt:variant>
    </vt:vector>
  </HeadingPairs>
  <TitlesOfParts>
    <vt:vector size="28" baseType="lpstr">
      <vt:lpstr>1_Custom Design</vt:lpstr>
      <vt:lpstr>2_Custom Design</vt:lpstr>
      <vt:lpstr>3_Custom Design</vt:lpstr>
      <vt:lpstr>Custom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自定义放映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</cp:lastModifiedBy>
  <cp:revision>2990</cp:revision>
  <cp:lastPrinted>2012-06-19T18:24:44Z</cp:lastPrinted>
  <dcterms:created xsi:type="dcterms:W3CDTF">2010-02-19T20:53:39Z</dcterms:created>
  <dcterms:modified xsi:type="dcterms:W3CDTF">2013-07-23T22:52:19Z</dcterms:modified>
</cp:coreProperties>
</file>