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9"/>
  </p:notesMasterIdLst>
  <p:handoutMasterIdLst>
    <p:handoutMasterId r:id="rId30"/>
  </p:handoutMasterIdLst>
  <p:sldIdLst>
    <p:sldId id="392" r:id="rId6"/>
    <p:sldId id="454" r:id="rId7"/>
    <p:sldId id="404" r:id="rId8"/>
    <p:sldId id="417" r:id="rId9"/>
    <p:sldId id="451" r:id="rId10"/>
    <p:sldId id="456" r:id="rId11"/>
    <p:sldId id="453" r:id="rId12"/>
    <p:sldId id="422" r:id="rId13"/>
    <p:sldId id="424" r:id="rId14"/>
    <p:sldId id="425" r:id="rId15"/>
    <p:sldId id="426" r:id="rId16"/>
    <p:sldId id="458" r:id="rId17"/>
    <p:sldId id="428" r:id="rId18"/>
    <p:sldId id="429" r:id="rId19"/>
    <p:sldId id="436" r:id="rId20"/>
    <p:sldId id="437" r:id="rId21"/>
    <p:sldId id="441" r:id="rId22"/>
    <p:sldId id="443" r:id="rId23"/>
    <p:sldId id="444" r:id="rId24"/>
    <p:sldId id="445" r:id="rId25"/>
    <p:sldId id="448" r:id="rId26"/>
    <p:sldId id="449" r:id="rId27"/>
    <p:sldId id="459" r:id="rId28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44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2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4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4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4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5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BDDC-934C-6A4F-98E4-032563101875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664-DCD4-D54D-A0DD-9A57D98145BD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36CC-5E3F-984B-837B-8A2335E821CB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6550-4A86-3C47-AD1A-7EB38D09F53F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DDA1-C390-624E-868A-4CEB9E5C4A81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550C-363D-3B46-A4AA-D72AC03A926E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CB61-6F11-784C-8BA3-C0D1DDAA1708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437A-692C-234E-A3F4-F9A797A30446}" type="datetime1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D6E5-C0FE-E848-8A1D-EA264AAC710C}" type="datetime1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C916-7C83-4E46-BF61-7D0B345D17FA}" type="datetime1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D68E-FDAE-414C-B6D7-086745E22833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DE98-7DFF-444A-B78B-45B746EEBBD4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8B59-84D6-C54B-97B2-38471496CA24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F854-192A-E042-BCB9-47AD6225F4AF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D45C-B57A-BD43-AEBF-D5319C485AB3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A0F9-11CC-0A4A-9586-186A3E32BB4F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2676-284B-1441-85B0-59EBD31CE693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141D-E367-0446-A095-B53AB8E6B156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5549-3209-414E-A9B5-A13BD4E94E69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8D9F-E10F-A944-9499-21EEDE6A2235}" type="datetime1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81C1-71B3-8349-9D42-A1C4C8AF7C84}" type="datetime1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9282-8288-A742-8356-F00FAC9E0D02}" type="datetime1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0774-D16D-774B-B1FB-E1B616E46BEF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9435-CB21-7C46-931C-8957A952B5B4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9ADD-BB6A-D74B-B86F-4F09C0565C8E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D0DB-A929-3E46-817D-BF8D9531E19C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47E8-F744-7545-A84A-607B3FE1BF1B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754F-9505-0544-AAEF-2477E3E36F34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E10F-92BE-B84A-ADB6-3841801B1831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025F-CB70-D84D-97F3-26EE7D8B71F8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2E32-CAA9-3542-BD3D-38514D83F988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0D46-E0E6-B343-A874-5C6CC57EED0D}" type="datetime1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B09B-04F2-FF43-8A29-93613E642A2C}" type="datetime1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7334-A9B1-504E-B438-F4002987E64D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BC49-C5C2-A347-A29F-69E68780BC9C}" type="datetime1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C048-2B77-BC44-BF9E-75AAF78F5916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7FAA2-82F2-134B-8421-8DDF50F0DF6C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7B11-D9A5-7B4D-8639-3C851B2FCF08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E965-D59F-784D-8EDA-8B13AC93CCA6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8B8B-3902-9549-BF8D-067C1BF8B210}" type="datetime1">
              <a:rPr lang="en-US" smtClean="0"/>
              <a:t>8/2/17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9D91-4F31-7D40-A31F-3CF713B8213E}" type="datetime1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F527-9C5D-964D-ACD3-523FEB3F6CE6}" type="datetime1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5D4B-C979-F940-8A7D-9D6631367004}" type="datetime1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805D-023C-4A46-B626-646DC6D43F79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829F1-0023-4B42-B23F-6A88C72DC53A}" type="datetime1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686C547-BD8E-B443-A521-4D1B9D2464DA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2D36DAA-A432-8E4B-8F2F-749A5205944D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52A6C54-AFBC-C34E-8F29-885E6118BE6D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7E29E20-E012-F244-83F9-F78BAAA96328}" type="datetime1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27F31831-4CF6-9445-9129-C5AE52B9A4BB}" type="datetime1">
              <a:rPr lang="en-US" smtClean="0"/>
              <a:t>8/2/17</a:t>
            </a:fld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57200" y="12430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Access Control Models for Virtual Object Communication in Cloud-Enabled IoT </a:t>
            </a:r>
          </a:p>
          <a:p>
            <a:pPr algn="ctr"/>
            <a:endParaRPr lang="en-US" sz="3200" dirty="0" smtClean="0"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tx2"/>
                </a:solidFill>
                <a:latin typeface="Times"/>
                <a:cs typeface="Times"/>
              </a:rPr>
              <a:t>Asma Alshehri and Ravi </a:t>
            </a:r>
            <a:r>
              <a:rPr lang="en-US" dirty="0" err="1">
                <a:solidFill>
                  <a:schemeClr val="tx2"/>
                </a:solidFill>
                <a:latin typeface="Times"/>
                <a:cs typeface="Times"/>
              </a:rPr>
              <a:t>Sandhu</a:t>
            </a:r>
            <a:endParaRPr lang="en-US" dirty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tx2"/>
                </a:solidFill>
                <a:latin typeface="Times"/>
                <a:cs typeface="Times"/>
              </a:rPr>
              <a:t>Institute for Cyber Security &amp;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solidFill>
                  <a:schemeClr val="tx2"/>
                </a:solidFill>
                <a:latin typeface="Times"/>
                <a:cs typeface="Times"/>
              </a:rPr>
              <a:t>Department of Computer </a:t>
            </a:r>
            <a:r>
              <a:rPr lang="en-US" dirty="0" smtClean="0">
                <a:solidFill>
                  <a:schemeClr val="tx2"/>
                </a:solidFill>
                <a:latin typeface="Times"/>
                <a:cs typeface="Times"/>
              </a:rPr>
              <a:t>Science at UTSA</a:t>
            </a:r>
            <a:endParaRPr lang="en-US" dirty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imes"/>
                <a:cs typeface="Times"/>
              </a:rPr>
              <a:t>18th </a:t>
            </a:r>
            <a:r>
              <a:rPr lang="en-US" sz="1600" dirty="0">
                <a:solidFill>
                  <a:schemeClr val="tx2"/>
                </a:solidFill>
                <a:latin typeface="Times"/>
                <a:cs typeface="Times"/>
              </a:rPr>
              <a:t>IEEE Conference on Information Reuse and Integration (IRI</a:t>
            </a:r>
            <a:r>
              <a:rPr lang="en-US" sz="1600" dirty="0" smtClean="0">
                <a:solidFill>
                  <a:schemeClr val="tx2"/>
                </a:solidFill>
                <a:latin typeface="Times"/>
                <a:cs typeface="Times"/>
              </a:rPr>
              <a:t>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imes"/>
                <a:cs typeface="Time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"/>
                <a:cs typeface="Times"/>
              </a:rPr>
              <a:t>San Diego, </a:t>
            </a:r>
            <a:r>
              <a:rPr lang="en-US" sz="1600" dirty="0" smtClean="0">
                <a:solidFill>
                  <a:schemeClr val="tx2"/>
                </a:solidFill>
                <a:latin typeface="Times"/>
                <a:cs typeface="Times"/>
              </a:rPr>
              <a:t>California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imes"/>
                <a:cs typeface="Time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Times"/>
                <a:cs typeface="Times"/>
              </a:rPr>
              <a:t>August </a:t>
            </a:r>
            <a:r>
              <a:rPr lang="en-US" sz="1600" dirty="0" smtClean="0">
                <a:solidFill>
                  <a:schemeClr val="tx2"/>
                </a:solidFill>
                <a:latin typeface="Times"/>
                <a:cs typeface="Times"/>
              </a:rPr>
              <a:t>4, </a:t>
            </a:r>
            <a:r>
              <a:rPr lang="en-US" sz="1600" dirty="0">
                <a:solidFill>
                  <a:schemeClr val="tx2"/>
                </a:solidFill>
                <a:latin typeface="Times"/>
                <a:cs typeface="Times"/>
              </a:rPr>
              <a:t>2017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1600" dirty="0">
                <a:solidFill>
                  <a:srgbClr val="000000"/>
                </a:solidFill>
                <a:latin typeface="Times"/>
                <a:cs typeface="Times"/>
              </a:rPr>
              <a:t>nmt366@</a:t>
            </a:r>
            <a:r>
              <a:rPr lang="fi-FI" sz="1600" dirty="0" smtClean="0">
                <a:solidFill>
                  <a:srgbClr val="000000"/>
                </a:solidFill>
                <a:latin typeface="Times"/>
                <a:cs typeface="Times"/>
              </a:rPr>
              <a:t>my.utsa.edu,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r-HR" sz="1600" i="1" dirty="0" smtClean="0">
                <a:latin typeface="Times"/>
                <a:cs typeface="Times"/>
              </a:rPr>
              <a:t> </a:t>
            </a:r>
            <a:r>
              <a:rPr lang="hr-HR" sz="1600" i="1" dirty="0">
                <a:latin typeface="Times"/>
                <a:cs typeface="Times"/>
              </a:rPr>
              <a:t>ravi.sandhu@utsa.edu </a:t>
            </a:r>
            <a:endParaRPr lang="hr-HR" sz="1600" dirty="0"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sz="16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err="1" smtClean="0">
                <a:solidFill>
                  <a:schemeClr val="tx2"/>
                </a:solidFill>
                <a:latin typeface="Times"/>
                <a:cs typeface="Times"/>
              </a:rPr>
              <a:t>www.ics.utsa.edu</a:t>
            </a:r>
            <a:endParaRPr lang="en-US" sz="1600" dirty="0" smtClean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  <a:latin typeface="Times"/>
              <a:cs typeface="Times"/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  <a:latin typeface="Times"/>
                <a:cs typeface="Times"/>
              </a:rPr>
              <a:t> </a:t>
            </a:r>
            <a:endParaRPr lang="en-GB" sz="2400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Alshehri and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07950" algn="ctr">
              <a:buSzPct val="100000"/>
            </a:pPr>
            <a:r>
              <a:rPr lang="en-US" sz="2400" b="1" dirty="0" smtClean="0">
                <a:latin typeface="Times"/>
                <a:cs typeface="Times"/>
              </a:rPr>
              <a:t>A. ACL </a:t>
            </a:r>
            <a:r>
              <a:rPr lang="en-US" sz="2400" b="1" dirty="0">
                <a:latin typeface="Times"/>
                <a:cs typeface="Times"/>
              </a:rPr>
              <a:t>and Capability Based (ACL-Cap) </a:t>
            </a:r>
          </a:p>
          <a:p>
            <a:pPr marL="107950" algn="ctr">
              <a:buSzPct val="100000"/>
            </a:pPr>
            <a:r>
              <a:rPr lang="en-US" sz="2400" b="1" dirty="0" smtClean="0">
                <a:latin typeface="Times"/>
                <a:cs typeface="Times"/>
              </a:rPr>
              <a:t>Operational Model 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316408"/>
            <a:ext cx="9069387" cy="5587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>
                <a:latin typeface="Times"/>
                <a:cs typeface="Times"/>
              </a:rPr>
              <a:t>The operational models recognize </a:t>
            </a:r>
            <a:r>
              <a:rPr lang="en-US" sz="2200" dirty="0" smtClean="0">
                <a:latin typeface="Times"/>
                <a:cs typeface="Times"/>
              </a:rPr>
              <a:t>sets </a:t>
            </a:r>
            <a:r>
              <a:rPr lang="en-US" sz="2200" dirty="0">
                <a:latin typeface="Times"/>
                <a:cs typeface="Times"/>
              </a:rPr>
              <a:t>of entities</a:t>
            </a:r>
            <a:r>
              <a:rPr lang="en-US" sz="2200" dirty="0" smtClean="0">
                <a:latin typeface="Times"/>
                <a:cs typeface="Times"/>
              </a:rPr>
              <a:t>:</a:t>
            </a:r>
          </a:p>
          <a:p>
            <a:pPr lvl="1"/>
            <a:r>
              <a:rPr lang="en-US" sz="2000" dirty="0" smtClean="0">
                <a:latin typeface="Times"/>
                <a:cs typeface="Times"/>
              </a:rPr>
              <a:t>Virtual </a:t>
            </a:r>
            <a:r>
              <a:rPr lang="en-US" sz="2000" dirty="0">
                <a:latin typeface="Times"/>
                <a:cs typeface="Times"/>
              </a:rPr>
              <a:t>objects (VO) and topics (T</a:t>
            </a:r>
            <a:r>
              <a:rPr lang="en-US" sz="2000" dirty="0" smtClean="0">
                <a:latin typeface="Times"/>
                <a:cs typeface="Times"/>
              </a:rPr>
              <a:t>)</a:t>
            </a:r>
          </a:p>
          <a:p>
            <a:pPr lvl="1"/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set of rights R={</a:t>
            </a:r>
            <a:r>
              <a:rPr lang="en-US" sz="2000" dirty="0" err="1">
                <a:latin typeface="Times"/>
                <a:cs typeface="Times"/>
              </a:rPr>
              <a:t>p,s</a:t>
            </a:r>
            <a:r>
              <a:rPr lang="en-US" sz="2000" dirty="0" smtClean="0">
                <a:latin typeface="Times"/>
                <a:cs typeface="Times"/>
              </a:rPr>
              <a:t>}.</a:t>
            </a:r>
            <a:endParaRPr lang="en-US" sz="2000" dirty="0" smtClean="0">
              <a:latin typeface="Times"/>
              <a:cs typeface="Times"/>
            </a:endParaRPr>
          </a:p>
          <a:p>
            <a:pPr lvl="1"/>
            <a:r>
              <a:rPr lang="pl-PL" sz="2000" dirty="0">
                <a:latin typeface="Times"/>
                <a:cs typeface="Times"/>
              </a:rPr>
              <a:t>F={</a:t>
            </a:r>
            <a:r>
              <a:rPr lang="pl-PL" sz="2000" dirty="0" err="1">
                <a:latin typeface="Times"/>
                <a:cs typeface="Times"/>
              </a:rPr>
              <a:t>Forward</a:t>
            </a:r>
            <a:r>
              <a:rPr lang="pl-PL" sz="2000" dirty="0">
                <a:latin typeface="Times"/>
                <a:cs typeface="Times"/>
              </a:rPr>
              <a:t>} </a:t>
            </a:r>
          </a:p>
          <a:p>
            <a:pPr marL="576262" lvl="1" indent="0">
              <a:buNone/>
            </a:pPr>
            <a:r>
              <a:rPr lang="en-US" sz="2000" dirty="0" smtClean="0">
                <a:latin typeface="Times"/>
                <a:cs typeface="Times"/>
              </a:rPr>
              <a:t> </a:t>
            </a:r>
            <a:endParaRPr lang="en-US" sz="2000" dirty="0">
              <a:latin typeface="Times"/>
              <a:cs typeface="Times"/>
            </a:endParaRPr>
          </a:p>
          <a:p>
            <a:endParaRPr lang="en-US" sz="2200" dirty="0">
              <a:latin typeface="Times"/>
              <a:cs typeface="Times"/>
            </a:endParaRPr>
          </a:p>
        </p:txBody>
      </p:sp>
      <p:pic>
        <p:nvPicPr>
          <p:cNvPr id="2" name="Picture 1" descr="ACL&amp;C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33" y="2881322"/>
            <a:ext cx="7325731" cy="317500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3873" y="6056322"/>
            <a:ext cx="3423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3. The ACL-Cap Model</a:t>
            </a:r>
          </a:p>
        </p:txBody>
      </p:sp>
    </p:spTree>
    <p:extLst>
      <p:ext uri="{BB962C8B-B14F-4D97-AF65-F5344CB8AC3E}">
        <p14:creationId xmlns:p14="http://schemas.microsoft.com/office/powerpoint/2010/main" val="16203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07950" algn="ctr">
              <a:buSzPct val="100000"/>
            </a:pPr>
            <a:r>
              <a:rPr lang="en-US" sz="2400" b="1" dirty="0" smtClean="0">
                <a:latin typeface="Times"/>
                <a:cs typeface="Times"/>
              </a:rPr>
              <a:t>A. ACL </a:t>
            </a:r>
            <a:r>
              <a:rPr lang="en-US" sz="2400" b="1" dirty="0">
                <a:latin typeface="Times"/>
                <a:cs typeface="Times"/>
              </a:rPr>
              <a:t>and Capability Based (ACL-Cap) </a:t>
            </a:r>
          </a:p>
          <a:p>
            <a:pPr marL="107950" algn="ctr">
              <a:buSzPct val="100000"/>
            </a:pPr>
            <a:r>
              <a:rPr lang="en-US" sz="2400" b="1" dirty="0" smtClean="0">
                <a:latin typeface="Times"/>
                <a:cs typeface="Times"/>
              </a:rPr>
              <a:t>Operational Model 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196588"/>
            <a:ext cx="9069387" cy="5587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>
                <a:latin typeface="Times"/>
                <a:cs typeface="Times"/>
              </a:rPr>
              <a:t>The authorization rule for publish is </a:t>
            </a:r>
            <a:r>
              <a:rPr lang="en-US" sz="2200" dirty="0" smtClean="0">
                <a:latin typeface="Times"/>
                <a:cs typeface="Times"/>
              </a:rPr>
              <a:t>expressed </a:t>
            </a:r>
            <a:r>
              <a:rPr lang="en-US" sz="2200" dirty="0">
                <a:latin typeface="Times"/>
                <a:cs typeface="Times"/>
              </a:rPr>
              <a:t>as </a:t>
            </a:r>
            <a:r>
              <a:rPr lang="en-US" sz="2200" dirty="0" smtClean="0">
                <a:latin typeface="Times"/>
                <a:cs typeface="Times"/>
              </a:rPr>
              <a:t>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i="1" dirty="0" err="1" smtClean="0">
                <a:latin typeface="Times"/>
                <a:cs typeface="Times"/>
              </a:rPr>
              <a:t>Auth</a:t>
            </a:r>
            <a:r>
              <a:rPr lang="en-US" sz="2000" i="1" dirty="0">
                <a:latin typeface="Times"/>
                <a:cs typeface="Times"/>
              </a:rPr>
              <a:t>-Publish(VO,T) ≡ </a:t>
            </a:r>
            <a:r>
              <a:rPr lang="en-US" sz="2000" i="1" dirty="0" smtClean="0">
                <a:latin typeface="Times"/>
                <a:cs typeface="Times"/>
              </a:rPr>
              <a:t>(</a:t>
            </a:r>
            <a:r>
              <a:rPr lang="en-US" sz="2000" i="1" dirty="0" err="1" smtClean="0">
                <a:latin typeface="Times"/>
                <a:cs typeface="Times"/>
              </a:rPr>
              <a:t>T,</a:t>
            </a:r>
            <a:r>
              <a:rPr lang="en-US" sz="2000" i="1" dirty="0" err="1">
                <a:latin typeface="Times"/>
                <a:cs typeface="Times"/>
              </a:rPr>
              <a:t>p</a:t>
            </a:r>
            <a:r>
              <a:rPr lang="en-US" sz="2000" i="1" dirty="0">
                <a:latin typeface="Times"/>
                <a:cs typeface="Times"/>
              </a:rPr>
              <a:t>) ∈ Cap(VO)∧ (</a:t>
            </a:r>
            <a:r>
              <a:rPr lang="en-US" sz="2000" i="1" dirty="0" smtClean="0">
                <a:latin typeface="Times"/>
                <a:cs typeface="Times"/>
              </a:rPr>
              <a:t>VO</a:t>
            </a:r>
            <a:r>
              <a:rPr lang="en-US" sz="2000" i="1" dirty="0">
                <a:latin typeface="Times"/>
                <a:cs typeface="Times"/>
              </a:rPr>
              <a:t>, p) ∈ ACL(</a:t>
            </a:r>
            <a:r>
              <a:rPr lang="en-US" sz="2000" i="1" dirty="0" smtClean="0">
                <a:latin typeface="Times"/>
                <a:cs typeface="Times"/>
              </a:rPr>
              <a:t>T) </a:t>
            </a:r>
            <a:endParaRPr lang="en-US" sz="2000" i="1" dirty="0">
              <a:latin typeface="Times"/>
              <a:cs typeface="Times"/>
            </a:endParaRP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"/>
                <a:cs typeface="Times"/>
              </a:rPr>
              <a:t>The authorization rule for </a:t>
            </a:r>
            <a:r>
              <a:rPr lang="en-US" sz="2200" dirty="0" smtClean="0">
                <a:latin typeface="Times"/>
                <a:cs typeface="Times"/>
              </a:rPr>
              <a:t>subscribe is </a:t>
            </a:r>
            <a:r>
              <a:rPr lang="en-US" sz="2200" dirty="0">
                <a:latin typeface="Times"/>
                <a:cs typeface="Times"/>
              </a:rPr>
              <a:t>expressed as </a:t>
            </a:r>
            <a:r>
              <a:rPr lang="en-US" sz="2200" dirty="0" smtClean="0">
                <a:latin typeface="Times"/>
                <a:cs typeface="Times"/>
              </a:rPr>
              <a:t>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err="1" smtClean="0">
                <a:latin typeface="Times"/>
                <a:cs typeface="Times"/>
              </a:rPr>
              <a:t>Auth</a:t>
            </a:r>
            <a:r>
              <a:rPr lang="en-US" sz="2000" dirty="0">
                <a:latin typeface="Times"/>
                <a:cs typeface="Times"/>
              </a:rPr>
              <a:t>-Subscribe(VO,T) ≡ (T,s) ∈ Cap(VO)∧ (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, s) ∈ ACL(T </a:t>
            </a:r>
            <a:r>
              <a:rPr lang="en-US" sz="2000" dirty="0" smtClean="0">
                <a:latin typeface="Times"/>
                <a:cs typeface="Times"/>
              </a:rPr>
              <a:t>) </a:t>
            </a:r>
            <a:endParaRPr lang="en-US" sz="2200" dirty="0" smtClean="0">
              <a:latin typeface="Times"/>
              <a:cs typeface="Times"/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"/>
                <a:cs typeface="Times"/>
              </a:rPr>
              <a:t>The authorization </a:t>
            </a:r>
            <a:r>
              <a:rPr lang="en-US" sz="2200" dirty="0">
                <a:latin typeface="Times"/>
                <a:cs typeface="Times"/>
              </a:rPr>
              <a:t>rule for forwarding of published data by a topic’s MB to a VO </a:t>
            </a:r>
            <a:r>
              <a:rPr lang="en-US" sz="2200" dirty="0" smtClean="0">
                <a:latin typeface="Times"/>
                <a:cs typeface="Times"/>
              </a:rPr>
              <a:t>expressed </a:t>
            </a:r>
            <a:r>
              <a:rPr lang="en-US" sz="2200" dirty="0">
                <a:latin typeface="Times"/>
                <a:cs typeface="Times"/>
              </a:rPr>
              <a:t>as 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err="1" smtClean="0">
                <a:latin typeface="Times"/>
                <a:cs typeface="Times"/>
              </a:rPr>
              <a:t>Auth</a:t>
            </a:r>
            <a:r>
              <a:rPr lang="en-US" sz="2000" dirty="0" smtClean="0">
                <a:latin typeface="Times"/>
                <a:cs typeface="Times"/>
              </a:rPr>
              <a:t>-Forward</a:t>
            </a:r>
            <a:r>
              <a:rPr lang="en-US" sz="2000" dirty="0">
                <a:latin typeface="Times"/>
                <a:cs typeface="Times"/>
              </a:rPr>
              <a:t>(T, 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) ≡ </a:t>
            </a:r>
            <a:r>
              <a:rPr lang="en-US" sz="2000" dirty="0" smtClean="0">
                <a:latin typeface="Times"/>
                <a:cs typeface="Times"/>
              </a:rPr>
              <a:t>VO </a:t>
            </a:r>
            <a:r>
              <a:rPr lang="en-US" sz="2000" dirty="0">
                <a:latin typeface="Times"/>
                <a:cs typeface="Times"/>
              </a:rPr>
              <a:t>∈ Subscribers(T )</a:t>
            </a:r>
            <a:r>
              <a:rPr lang="en-US" sz="2000" dirty="0" smtClean="0">
                <a:latin typeface="Times"/>
                <a:cs typeface="Times"/>
              </a:rPr>
              <a:t>∧T </a:t>
            </a:r>
            <a:r>
              <a:rPr lang="en-US" sz="2000" dirty="0">
                <a:latin typeface="Times"/>
                <a:cs typeface="Times"/>
              </a:rPr>
              <a:t>∈ Subscriptions(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) 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Times"/>
              <a:cs typeface="Times"/>
            </a:endParaRPr>
          </a:p>
          <a:p>
            <a:pPr marL="107950" indent="0">
              <a:lnSpc>
                <a:spcPct val="110000"/>
              </a:lnSpc>
              <a:buNone/>
            </a:pPr>
            <a:endParaRPr lang="en-US" sz="2200" dirty="0">
              <a:latin typeface="Times"/>
              <a:cs typeface="Times"/>
            </a:endParaRPr>
          </a:p>
        </p:txBody>
      </p:sp>
      <p:pic>
        <p:nvPicPr>
          <p:cNvPr id="9" name="Picture 8" descr="ACL&amp;C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36" y="3856305"/>
            <a:ext cx="5572000" cy="2204296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4534" y="6271597"/>
            <a:ext cx="304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3. The ACL-Cap Model</a:t>
            </a:r>
          </a:p>
        </p:txBody>
      </p:sp>
    </p:spTree>
    <p:extLst>
      <p:ext uri="{BB962C8B-B14F-4D97-AF65-F5344CB8AC3E}">
        <p14:creationId xmlns:p14="http://schemas.microsoft.com/office/powerpoint/2010/main" val="394086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107950" algn="ctr">
              <a:buSzPct val="100000"/>
            </a:pPr>
            <a:r>
              <a:rPr lang="en-US" sz="2400" b="1" dirty="0" smtClean="0">
                <a:latin typeface="Times"/>
                <a:cs typeface="Times"/>
              </a:rPr>
              <a:t>A. ACL </a:t>
            </a:r>
            <a:r>
              <a:rPr lang="en-US" sz="2400" b="1" dirty="0">
                <a:latin typeface="Times"/>
                <a:cs typeface="Times"/>
              </a:rPr>
              <a:t>and Capability Based (ACL-Cap) </a:t>
            </a:r>
          </a:p>
          <a:p>
            <a:pPr marL="107950" algn="ctr">
              <a:buSzPct val="100000"/>
            </a:pPr>
            <a:r>
              <a:rPr lang="en-US" sz="2400" b="1" dirty="0" smtClean="0">
                <a:latin typeface="Times"/>
                <a:cs typeface="Times"/>
              </a:rPr>
              <a:t>Operational Model </a:t>
            </a:r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196588"/>
            <a:ext cx="9069387" cy="5587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>
                <a:latin typeface="Times"/>
                <a:cs typeface="Times"/>
              </a:rPr>
              <a:t>The authorization rule for publish is </a:t>
            </a:r>
            <a:r>
              <a:rPr lang="en-US" sz="2200" dirty="0" smtClean="0">
                <a:latin typeface="Times"/>
                <a:cs typeface="Times"/>
              </a:rPr>
              <a:t>expressed </a:t>
            </a:r>
            <a:r>
              <a:rPr lang="en-US" sz="2200" dirty="0">
                <a:latin typeface="Times"/>
                <a:cs typeface="Times"/>
              </a:rPr>
              <a:t>as </a:t>
            </a:r>
            <a:r>
              <a:rPr lang="en-US" sz="2200" dirty="0" smtClean="0">
                <a:latin typeface="Times"/>
                <a:cs typeface="Times"/>
              </a:rPr>
              <a:t>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i="1" dirty="0" err="1" smtClean="0">
                <a:latin typeface="Times"/>
                <a:cs typeface="Times"/>
              </a:rPr>
              <a:t>Auth</a:t>
            </a:r>
            <a:r>
              <a:rPr lang="en-US" sz="2000" i="1" dirty="0">
                <a:latin typeface="Times"/>
                <a:cs typeface="Times"/>
              </a:rPr>
              <a:t>-Publish(VO,T) ≡ </a:t>
            </a:r>
            <a:r>
              <a:rPr lang="en-US" sz="2000" i="1" dirty="0" smtClean="0">
                <a:latin typeface="Times"/>
                <a:cs typeface="Times"/>
              </a:rPr>
              <a:t>(</a:t>
            </a:r>
            <a:r>
              <a:rPr lang="en-US" sz="2000" i="1" dirty="0" err="1" smtClean="0">
                <a:latin typeface="Times"/>
                <a:cs typeface="Times"/>
              </a:rPr>
              <a:t>T,</a:t>
            </a:r>
            <a:r>
              <a:rPr lang="en-US" sz="2000" i="1" dirty="0" err="1">
                <a:latin typeface="Times"/>
                <a:cs typeface="Times"/>
              </a:rPr>
              <a:t>p</a:t>
            </a:r>
            <a:r>
              <a:rPr lang="en-US" sz="2000" i="1" dirty="0">
                <a:latin typeface="Times"/>
                <a:cs typeface="Times"/>
              </a:rPr>
              <a:t>) ∈ Cap(VO)∧ (</a:t>
            </a:r>
            <a:r>
              <a:rPr lang="en-US" sz="2000" i="1" dirty="0" smtClean="0">
                <a:latin typeface="Times"/>
                <a:cs typeface="Times"/>
              </a:rPr>
              <a:t>VO</a:t>
            </a:r>
            <a:r>
              <a:rPr lang="en-US" sz="2000" i="1" dirty="0">
                <a:latin typeface="Times"/>
                <a:cs typeface="Times"/>
              </a:rPr>
              <a:t>, p) ∈ ACL(T )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"/>
                <a:cs typeface="Times"/>
              </a:rPr>
              <a:t>The authorization rule for </a:t>
            </a:r>
            <a:r>
              <a:rPr lang="en-US" sz="2200" dirty="0" smtClean="0">
                <a:latin typeface="Times"/>
                <a:cs typeface="Times"/>
              </a:rPr>
              <a:t>subscribe is </a:t>
            </a:r>
            <a:r>
              <a:rPr lang="en-US" sz="2200" dirty="0">
                <a:latin typeface="Times"/>
                <a:cs typeface="Times"/>
              </a:rPr>
              <a:t>expressed as </a:t>
            </a:r>
            <a:r>
              <a:rPr lang="en-US" sz="2200" dirty="0" smtClean="0">
                <a:latin typeface="Times"/>
                <a:cs typeface="Times"/>
              </a:rPr>
              <a:t>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err="1" smtClean="0">
                <a:latin typeface="Times"/>
                <a:cs typeface="Times"/>
              </a:rPr>
              <a:t>Auth</a:t>
            </a:r>
            <a:r>
              <a:rPr lang="en-US" sz="2000" dirty="0">
                <a:latin typeface="Times"/>
                <a:cs typeface="Times"/>
              </a:rPr>
              <a:t>-Subscribe(VO,T) ≡ (T,s) ∈ Cap(VO)∧ (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, s) ∈ ACL(T </a:t>
            </a:r>
            <a:r>
              <a:rPr lang="en-US" sz="2000" dirty="0" smtClean="0">
                <a:latin typeface="Times"/>
                <a:cs typeface="Times"/>
              </a:rPr>
              <a:t>) </a:t>
            </a:r>
            <a:endParaRPr lang="en-US" sz="2200" dirty="0" smtClean="0">
              <a:latin typeface="Times"/>
              <a:cs typeface="Times"/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"/>
                <a:cs typeface="Times"/>
              </a:rPr>
              <a:t>The authorization </a:t>
            </a:r>
            <a:r>
              <a:rPr lang="en-US" sz="2200" dirty="0">
                <a:latin typeface="Times"/>
                <a:cs typeface="Times"/>
              </a:rPr>
              <a:t>rule for forwarding of published data by a topic’s MB to a VO </a:t>
            </a:r>
            <a:r>
              <a:rPr lang="en-US" sz="2200" dirty="0" smtClean="0">
                <a:latin typeface="Times"/>
                <a:cs typeface="Times"/>
              </a:rPr>
              <a:t>expressed </a:t>
            </a:r>
            <a:r>
              <a:rPr lang="en-US" sz="2200" dirty="0">
                <a:latin typeface="Times"/>
                <a:cs typeface="Times"/>
              </a:rPr>
              <a:t>as 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err="1" smtClean="0">
                <a:latin typeface="Times"/>
                <a:cs typeface="Times"/>
              </a:rPr>
              <a:t>Auth</a:t>
            </a:r>
            <a:r>
              <a:rPr lang="en-US" sz="2000" dirty="0" smtClean="0">
                <a:latin typeface="Times"/>
                <a:cs typeface="Times"/>
              </a:rPr>
              <a:t>-Forward</a:t>
            </a:r>
            <a:r>
              <a:rPr lang="en-US" sz="2000" dirty="0">
                <a:latin typeface="Times"/>
                <a:cs typeface="Times"/>
              </a:rPr>
              <a:t>(T, 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) ≡ </a:t>
            </a:r>
            <a:r>
              <a:rPr lang="en-US" sz="2000" dirty="0" smtClean="0">
                <a:latin typeface="Times"/>
                <a:cs typeface="Times"/>
              </a:rPr>
              <a:t>VO </a:t>
            </a:r>
            <a:r>
              <a:rPr lang="en-US" sz="2000" dirty="0">
                <a:latin typeface="Times"/>
                <a:cs typeface="Times"/>
              </a:rPr>
              <a:t>∈ Subscribers(T )</a:t>
            </a:r>
            <a:r>
              <a:rPr lang="en-US" sz="2000" dirty="0" smtClean="0">
                <a:latin typeface="Times"/>
                <a:cs typeface="Times"/>
              </a:rPr>
              <a:t>∧T </a:t>
            </a:r>
            <a:r>
              <a:rPr lang="en-US" sz="2000" dirty="0">
                <a:latin typeface="Times"/>
                <a:cs typeface="Times"/>
              </a:rPr>
              <a:t>∈ Subscriptions(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) </a:t>
            </a:r>
          </a:p>
          <a:p>
            <a:pPr>
              <a:lnSpc>
                <a:spcPct val="110000"/>
              </a:lnSpc>
            </a:pPr>
            <a:endParaRPr lang="en-US" sz="2200" dirty="0">
              <a:latin typeface="Times"/>
              <a:cs typeface="Times"/>
            </a:endParaRPr>
          </a:p>
          <a:p>
            <a:pPr marL="107950" indent="0">
              <a:lnSpc>
                <a:spcPct val="110000"/>
              </a:lnSpc>
              <a:buNone/>
            </a:pPr>
            <a:endParaRPr lang="en-US" sz="2200" dirty="0">
              <a:latin typeface="Times"/>
              <a:cs typeface="Times"/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3" name="Picture 2" descr="Screen Shot 2017-08-02 at 4.30.4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6" t="35688" r="7852" b="23166"/>
          <a:stretch/>
        </p:blipFill>
        <p:spPr>
          <a:xfrm>
            <a:off x="2096977" y="3838807"/>
            <a:ext cx="5481763" cy="2841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953546" y="5808625"/>
            <a:ext cx="14197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n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00470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_tradnl" sz="2400" b="1" dirty="0" smtClean="0">
                <a:latin typeface="Times"/>
                <a:cs typeface="Times"/>
              </a:rPr>
              <a:t>B. ABAC </a:t>
            </a:r>
            <a:r>
              <a:rPr lang="es-ES_tradnl" sz="2400" b="1" dirty="0" err="1" smtClean="0">
                <a:latin typeface="Times"/>
                <a:cs typeface="Times"/>
              </a:rPr>
              <a:t>Operational</a:t>
            </a:r>
            <a:r>
              <a:rPr lang="es-ES_tradnl" sz="2400" b="1" dirty="0" smtClean="0">
                <a:latin typeface="Times"/>
                <a:cs typeface="Times"/>
              </a:rPr>
              <a:t> </a:t>
            </a:r>
            <a:r>
              <a:rPr lang="es-ES_tradnl" sz="2400" b="1" dirty="0" err="1">
                <a:latin typeface="Times"/>
                <a:cs typeface="Times"/>
              </a:rPr>
              <a:t>Model</a:t>
            </a:r>
            <a:r>
              <a:rPr lang="es-ES_tradnl" sz="2400" b="1" dirty="0">
                <a:latin typeface="Times"/>
                <a:cs typeface="Times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081367"/>
            <a:ext cx="9069387" cy="55876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>
                <a:latin typeface="Times"/>
                <a:cs typeface="Times"/>
              </a:rPr>
              <a:t>The operational models recognize </a:t>
            </a:r>
            <a:r>
              <a:rPr lang="en-US" sz="2200" dirty="0" smtClean="0">
                <a:latin typeface="Times"/>
                <a:cs typeface="Times"/>
              </a:rPr>
              <a:t>sets </a:t>
            </a:r>
            <a:r>
              <a:rPr lang="en-US" sz="2200" dirty="0">
                <a:latin typeface="Times"/>
                <a:cs typeface="Times"/>
              </a:rPr>
              <a:t>of entities</a:t>
            </a:r>
            <a:r>
              <a:rPr lang="en-US" sz="2200" dirty="0" smtClean="0">
                <a:latin typeface="Times"/>
                <a:cs typeface="Times"/>
              </a:rPr>
              <a:t>:</a:t>
            </a:r>
          </a:p>
          <a:p>
            <a:pPr lvl="1"/>
            <a:r>
              <a:rPr lang="en-US" sz="2000" dirty="0" smtClean="0">
                <a:latin typeface="Times"/>
                <a:cs typeface="Times"/>
              </a:rPr>
              <a:t>Virtual </a:t>
            </a:r>
            <a:r>
              <a:rPr lang="en-US" sz="2000" dirty="0">
                <a:latin typeface="Times"/>
                <a:cs typeface="Times"/>
              </a:rPr>
              <a:t>objects (VO) and topics (T</a:t>
            </a:r>
            <a:r>
              <a:rPr lang="en-US" sz="2000" dirty="0" smtClean="0">
                <a:latin typeface="Times"/>
                <a:cs typeface="Times"/>
              </a:rPr>
              <a:t>)</a:t>
            </a:r>
          </a:p>
          <a:p>
            <a:pPr lvl="1"/>
            <a:r>
              <a:rPr lang="en-US" sz="2000" dirty="0" smtClean="0">
                <a:latin typeface="Times"/>
                <a:cs typeface="Times"/>
              </a:rPr>
              <a:t>A set of rights R={</a:t>
            </a:r>
            <a:r>
              <a:rPr lang="en-US" sz="2000" dirty="0" err="1" smtClean="0">
                <a:latin typeface="Times"/>
                <a:cs typeface="Times"/>
              </a:rPr>
              <a:t>p,s</a:t>
            </a:r>
            <a:r>
              <a:rPr lang="en-US" sz="2000" dirty="0" smtClean="0">
                <a:latin typeface="Times"/>
                <a:cs typeface="Times"/>
              </a:rPr>
              <a:t>} and F = {</a:t>
            </a:r>
            <a:r>
              <a:rPr lang="en-US" sz="2000" dirty="0">
                <a:latin typeface="Times"/>
                <a:cs typeface="Times"/>
              </a:rPr>
              <a:t>Forward}, as before </a:t>
            </a:r>
          </a:p>
          <a:p>
            <a:pPr lvl="1"/>
            <a:r>
              <a:rPr lang="en-US" sz="2000" dirty="0" smtClean="0">
                <a:latin typeface="Times"/>
                <a:cs typeface="Times"/>
              </a:rPr>
              <a:t>S</a:t>
            </a:r>
            <a:r>
              <a:rPr lang="en-US" sz="2000" dirty="0" smtClean="0">
                <a:latin typeface="Times"/>
                <a:cs typeface="Times"/>
              </a:rPr>
              <a:t>ets </a:t>
            </a:r>
            <a:r>
              <a:rPr lang="en-US" sz="2000" dirty="0">
                <a:latin typeface="Times"/>
                <a:cs typeface="Times"/>
              </a:rPr>
              <a:t>of attributes, </a:t>
            </a:r>
            <a:r>
              <a:rPr lang="en-US" sz="2000" dirty="0" smtClean="0">
                <a:latin typeface="Times"/>
                <a:cs typeface="Times"/>
              </a:rPr>
              <a:t>virtual </a:t>
            </a:r>
            <a:r>
              <a:rPr lang="en-US" sz="2000" dirty="0">
                <a:latin typeface="Times"/>
                <a:cs typeface="Times"/>
              </a:rPr>
              <a:t>object </a:t>
            </a:r>
            <a:r>
              <a:rPr lang="en-US" sz="2000" dirty="0">
                <a:latin typeface="Times"/>
                <a:cs typeface="Times"/>
              </a:rPr>
              <a:t>attributes (VOA )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and </a:t>
            </a:r>
            <a:r>
              <a:rPr lang="en-US" sz="2000" dirty="0">
                <a:latin typeface="Times"/>
                <a:cs typeface="Times"/>
              </a:rPr>
              <a:t>topic attributes </a:t>
            </a:r>
            <a:r>
              <a:rPr lang="en-US" sz="2000" dirty="0" smtClean="0">
                <a:latin typeface="Times"/>
                <a:cs typeface="Times"/>
              </a:rPr>
              <a:t>(TA) </a:t>
            </a:r>
            <a:r>
              <a:rPr lang="en-US" sz="2000" dirty="0">
                <a:latin typeface="Times"/>
                <a:cs typeface="Times"/>
              </a:rPr>
              <a:t>, </a:t>
            </a:r>
            <a:r>
              <a:rPr lang="en-US" sz="2000" dirty="0">
                <a:latin typeface="Times"/>
                <a:cs typeface="Times"/>
              </a:rPr>
              <a:t>as </a:t>
            </a:r>
            <a:r>
              <a:rPr lang="en-US" sz="2000" dirty="0" smtClean="0">
                <a:latin typeface="Times"/>
                <a:cs typeface="Times"/>
              </a:rPr>
              <a:t>follows. </a:t>
            </a:r>
          </a:p>
          <a:p>
            <a:pPr marL="576262" lvl="1" indent="0" algn="ctr">
              <a:buNone/>
            </a:pPr>
            <a:r>
              <a:rPr lang="en-US" sz="2000" dirty="0" smtClean="0">
                <a:latin typeface="Times"/>
                <a:cs typeface="Times"/>
              </a:rPr>
              <a:t>VOA = {VO</a:t>
            </a:r>
            <a:r>
              <a:rPr lang="en-US" sz="2000" dirty="0">
                <a:latin typeface="Times"/>
                <a:cs typeface="Times"/>
              </a:rPr>
              <a:t>-</a:t>
            </a:r>
            <a:r>
              <a:rPr lang="en-US" sz="2000" dirty="0" smtClean="0">
                <a:latin typeface="Times"/>
                <a:cs typeface="Times"/>
              </a:rPr>
              <a:t>Publish</a:t>
            </a:r>
            <a:r>
              <a:rPr lang="en-US" sz="2000" dirty="0">
                <a:latin typeface="Times"/>
                <a:cs typeface="Times"/>
              </a:rPr>
              <a:t>, 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-Subscribe, 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-Subscriptions</a:t>
            </a:r>
            <a:r>
              <a:rPr lang="en-US" sz="2000" dirty="0" smtClean="0">
                <a:latin typeface="Times"/>
                <a:cs typeface="Times"/>
              </a:rPr>
              <a:t>, VO</a:t>
            </a:r>
            <a:r>
              <a:rPr lang="en-US" sz="2000" dirty="0">
                <a:latin typeface="Times"/>
                <a:cs typeface="Times"/>
              </a:rPr>
              <a:t>-</a:t>
            </a:r>
            <a:r>
              <a:rPr lang="en-US" sz="2000" dirty="0" smtClean="0">
                <a:latin typeface="Times"/>
                <a:cs typeface="Times"/>
              </a:rPr>
              <a:t>Location}</a:t>
            </a:r>
          </a:p>
          <a:p>
            <a:pPr marL="576262" lvl="1" indent="0" algn="ctr">
              <a:buNone/>
            </a:pPr>
            <a:r>
              <a:rPr lang="en-US" sz="2000" dirty="0" smtClean="0">
                <a:latin typeface="Times"/>
                <a:cs typeface="Times"/>
              </a:rPr>
              <a:t>TA= </a:t>
            </a:r>
            <a:r>
              <a:rPr lang="en-US" sz="2000" dirty="0">
                <a:latin typeface="Times"/>
                <a:cs typeface="Times"/>
              </a:rPr>
              <a:t>{</a:t>
            </a:r>
            <a:r>
              <a:rPr lang="en-US" sz="2000" dirty="0" smtClean="0">
                <a:latin typeface="Times"/>
                <a:cs typeface="Times"/>
              </a:rPr>
              <a:t>T-Publish</a:t>
            </a:r>
            <a:r>
              <a:rPr lang="en-US" sz="2000" dirty="0">
                <a:latin typeface="Times"/>
                <a:cs typeface="Times"/>
              </a:rPr>
              <a:t>, </a:t>
            </a:r>
            <a:r>
              <a:rPr lang="en-US" sz="2000" dirty="0" smtClean="0">
                <a:latin typeface="Times"/>
                <a:cs typeface="Times"/>
              </a:rPr>
              <a:t>T-</a:t>
            </a:r>
            <a:r>
              <a:rPr lang="en-US" sz="2000" dirty="0">
                <a:latin typeface="Times"/>
                <a:cs typeface="Times"/>
              </a:rPr>
              <a:t>Subscribe, </a:t>
            </a:r>
            <a:r>
              <a:rPr lang="en-US" sz="2000" dirty="0" smtClean="0">
                <a:latin typeface="Times"/>
                <a:cs typeface="Times"/>
              </a:rPr>
              <a:t>T-Subscribers, T-</a:t>
            </a:r>
            <a:r>
              <a:rPr lang="en-US" sz="2000" dirty="0">
                <a:latin typeface="Times"/>
                <a:cs typeface="Times"/>
              </a:rPr>
              <a:t>Location} </a:t>
            </a:r>
          </a:p>
        </p:txBody>
      </p:sp>
      <p:pic>
        <p:nvPicPr>
          <p:cNvPr id="3" name="Picture 2" descr="Operational_ABAC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43" y="3426967"/>
            <a:ext cx="6204699" cy="2424647"/>
          </a:xfrm>
          <a:prstGeom prst="rect">
            <a:avLst/>
          </a:prstGeom>
        </p:spPr>
      </p:pic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9553" y="6072864"/>
            <a:ext cx="351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4. ABAC Operational Model</a:t>
            </a:r>
          </a:p>
        </p:txBody>
      </p:sp>
    </p:spTree>
    <p:extLst>
      <p:ext uri="{BB962C8B-B14F-4D97-AF65-F5344CB8AC3E}">
        <p14:creationId xmlns:p14="http://schemas.microsoft.com/office/powerpoint/2010/main" val="72470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s-ES_tradnl" sz="2400" b="1" dirty="0" smtClean="0">
                <a:latin typeface="Times"/>
                <a:cs typeface="Times"/>
              </a:rPr>
              <a:t>B. ABAC </a:t>
            </a:r>
            <a:r>
              <a:rPr lang="es-ES_tradnl" sz="2400" b="1" dirty="0" err="1">
                <a:latin typeface="Times"/>
                <a:cs typeface="Times"/>
              </a:rPr>
              <a:t>Operational</a:t>
            </a:r>
            <a:r>
              <a:rPr lang="es-ES_tradnl" sz="2400" b="1" dirty="0">
                <a:latin typeface="Times"/>
                <a:cs typeface="Times"/>
              </a:rPr>
              <a:t> </a:t>
            </a:r>
            <a:r>
              <a:rPr lang="es-ES_tradnl" sz="2400" b="1" dirty="0" err="1">
                <a:latin typeface="Times"/>
                <a:cs typeface="Times"/>
              </a:rPr>
              <a:t>Model</a:t>
            </a:r>
            <a:r>
              <a:rPr lang="es-ES_tradnl" sz="2400" b="1" dirty="0">
                <a:latin typeface="Times"/>
                <a:cs typeface="Times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081367"/>
            <a:ext cx="9069387" cy="5954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>
                <a:latin typeface="Times"/>
                <a:cs typeface="Times"/>
              </a:rPr>
              <a:t>The authorization rule for publish is expressed as </a:t>
            </a:r>
            <a:r>
              <a:rPr lang="en-US" sz="2200" dirty="0" smtClean="0">
                <a:latin typeface="Times"/>
                <a:cs typeface="Times"/>
              </a:rPr>
              <a:t>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err="1" smtClean="0">
                <a:latin typeface="Times"/>
                <a:cs typeface="Times"/>
              </a:rPr>
              <a:t>Auth</a:t>
            </a:r>
            <a:r>
              <a:rPr lang="en-US" sz="2000" dirty="0">
                <a:latin typeface="Times"/>
                <a:cs typeface="Times"/>
              </a:rPr>
              <a:t>-</a:t>
            </a:r>
            <a:r>
              <a:rPr lang="en-US" sz="2000" dirty="0" smtClean="0">
                <a:latin typeface="Times"/>
                <a:cs typeface="Times"/>
              </a:rPr>
              <a:t>Publish</a:t>
            </a:r>
            <a:r>
              <a:rPr lang="en-US" sz="2000" dirty="0">
                <a:latin typeface="Times"/>
                <a:cs typeface="Times"/>
              </a:rPr>
              <a:t>(</a:t>
            </a:r>
            <a:r>
              <a:rPr lang="en-US" sz="2000" dirty="0" smtClean="0">
                <a:latin typeface="Times"/>
                <a:cs typeface="Times"/>
              </a:rPr>
              <a:t>VO,T) </a:t>
            </a:r>
            <a:r>
              <a:rPr lang="en-US" sz="2000" dirty="0">
                <a:latin typeface="Times"/>
                <a:cs typeface="Times"/>
              </a:rPr>
              <a:t>≡ T ∈ 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-</a:t>
            </a:r>
            <a:r>
              <a:rPr lang="en-US" sz="2000" dirty="0" smtClean="0">
                <a:latin typeface="Times"/>
                <a:cs typeface="Times"/>
              </a:rPr>
              <a:t>Publish</a:t>
            </a:r>
            <a:r>
              <a:rPr lang="en-US" sz="2000" dirty="0">
                <a:latin typeface="Times"/>
                <a:cs typeface="Times"/>
              </a:rPr>
              <a:t>(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)</a:t>
            </a:r>
            <a:r>
              <a:rPr lang="en-US" sz="2000" dirty="0" smtClean="0">
                <a:latin typeface="Times"/>
                <a:cs typeface="Times"/>
              </a:rPr>
              <a:t>∧VO </a:t>
            </a:r>
            <a:r>
              <a:rPr lang="en-US" sz="2000" dirty="0">
                <a:latin typeface="Times"/>
                <a:cs typeface="Times"/>
              </a:rPr>
              <a:t>∈ T-Publish(T)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"/>
                <a:cs typeface="Times"/>
              </a:rPr>
              <a:t>The </a:t>
            </a:r>
            <a:r>
              <a:rPr lang="en-US" sz="2200" dirty="0">
                <a:latin typeface="Times"/>
                <a:cs typeface="Times"/>
              </a:rPr>
              <a:t>authorization rule for </a:t>
            </a:r>
            <a:r>
              <a:rPr lang="en-US" sz="2200" dirty="0" smtClean="0">
                <a:latin typeface="Times"/>
                <a:cs typeface="Times"/>
              </a:rPr>
              <a:t>subscribe is </a:t>
            </a:r>
            <a:r>
              <a:rPr lang="en-US" sz="2200" dirty="0">
                <a:latin typeface="Times"/>
                <a:cs typeface="Times"/>
              </a:rPr>
              <a:t>expressed as 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err="1">
                <a:latin typeface="Times"/>
                <a:cs typeface="Times"/>
              </a:rPr>
              <a:t>Auth</a:t>
            </a:r>
            <a:r>
              <a:rPr lang="en-US" sz="2000" dirty="0">
                <a:latin typeface="Times"/>
                <a:cs typeface="Times"/>
              </a:rPr>
              <a:t>-Subscribe(</a:t>
            </a:r>
            <a:r>
              <a:rPr lang="en-US" sz="2000" dirty="0" smtClean="0">
                <a:latin typeface="Times"/>
                <a:cs typeface="Times"/>
              </a:rPr>
              <a:t>VO,T) </a:t>
            </a:r>
            <a:r>
              <a:rPr lang="en-US" sz="2000" dirty="0">
                <a:latin typeface="Times"/>
                <a:cs typeface="Times"/>
              </a:rPr>
              <a:t>≡ T ∈ 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-Subscribe(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)</a:t>
            </a:r>
            <a:r>
              <a:rPr lang="en-US" sz="2000" dirty="0" smtClean="0">
                <a:latin typeface="Times"/>
                <a:cs typeface="Times"/>
              </a:rPr>
              <a:t>∧VO ∈ T</a:t>
            </a:r>
            <a:r>
              <a:rPr lang="en-US" sz="2000" dirty="0">
                <a:latin typeface="Times"/>
                <a:cs typeface="Times"/>
              </a:rPr>
              <a:t>-Subscribe(T)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Times"/>
                <a:cs typeface="Times"/>
              </a:rPr>
              <a:t>The </a:t>
            </a:r>
            <a:r>
              <a:rPr lang="en-US" sz="2000" dirty="0">
                <a:latin typeface="Times"/>
                <a:cs typeface="Times"/>
              </a:rPr>
              <a:t>authorization rule for forwarding of published data by a topic’s MB to a VO expressed as follows.</a:t>
            </a: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err="1" smtClean="0">
                <a:latin typeface="Times"/>
                <a:cs typeface="Times"/>
              </a:rPr>
              <a:t>Auth</a:t>
            </a:r>
            <a:r>
              <a:rPr lang="en-US" sz="2000" dirty="0" smtClean="0">
                <a:latin typeface="Times"/>
                <a:cs typeface="Times"/>
              </a:rPr>
              <a:t>-Forward(T, VO) ≡ </a:t>
            </a:r>
            <a:r>
              <a:rPr lang="en-US" sz="2000" dirty="0" smtClean="0">
                <a:latin typeface="Times"/>
                <a:cs typeface="Times"/>
              </a:rPr>
              <a:t>T </a:t>
            </a:r>
            <a:r>
              <a:rPr lang="en-US" sz="2000" dirty="0" smtClean="0">
                <a:latin typeface="Times"/>
                <a:cs typeface="Times"/>
              </a:rPr>
              <a:t>∈ Subscriptions(VO</a:t>
            </a:r>
            <a:r>
              <a:rPr lang="en-US" sz="2000" dirty="0" smtClean="0">
                <a:latin typeface="Times"/>
                <a:cs typeface="Times"/>
              </a:rPr>
              <a:t>)∧VO </a:t>
            </a:r>
            <a:r>
              <a:rPr lang="en-US" sz="2000" dirty="0">
                <a:latin typeface="Times"/>
                <a:cs typeface="Times"/>
              </a:rPr>
              <a:t>∈ Subscribers(T </a:t>
            </a:r>
            <a:r>
              <a:rPr lang="en-US" sz="2000" dirty="0" smtClean="0">
                <a:latin typeface="Times"/>
                <a:cs typeface="Times"/>
              </a:rPr>
              <a:t>)</a:t>
            </a:r>
            <a:endParaRPr lang="en-US" sz="2000" dirty="0">
              <a:latin typeface="Times"/>
              <a:cs typeface="Times"/>
            </a:endParaRPr>
          </a:p>
          <a:p>
            <a:pPr marL="107950" indent="0" algn="ctr">
              <a:lnSpc>
                <a:spcPct val="110000"/>
              </a:lnSpc>
              <a:buNone/>
            </a:pPr>
            <a:endParaRPr lang="en-US" sz="2000" dirty="0" smtClean="0">
              <a:latin typeface="Times"/>
              <a:cs typeface="Times"/>
            </a:endParaRPr>
          </a:p>
          <a:p>
            <a:pPr marL="107950" indent="0" algn="ctr">
              <a:lnSpc>
                <a:spcPct val="110000"/>
              </a:lnSpc>
              <a:buNone/>
            </a:pPr>
            <a:endParaRPr lang="en-US" sz="2000" dirty="0">
              <a:latin typeface="Times"/>
              <a:cs typeface="Times"/>
            </a:endParaRPr>
          </a:p>
          <a:p>
            <a:pPr marL="107950" indent="0" algn="ctr">
              <a:lnSpc>
                <a:spcPct val="110000"/>
              </a:lnSpc>
              <a:buNone/>
            </a:pPr>
            <a:endParaRPr lang="en-US" sz="2000" dirty="0" smtClean="0">
              <a:latin typeface="Times"/>
              <a:cs typeface="Times"/>
            </a:endParaRPr>
          </a:p>
          <a:p>
            <a:pPr marL="107950" indent="0" algn="ctr">
              <a:lnSpc>
                <a:spcPct val="110000"/>
              </a:lnSpc>
              <a:buNone/>
            </a:pPr>
            <a:endParaRPr lang="en-US" sz="2000" dirty="0">
              <a:latin typeface="Times"/>
              <a:cs typeface="Times"/>
            </a:endParaRPr>
          </a:p>
          <a:p>
            <a:pPr marL="107950" indent="0" algn="ctr">
              <a:lnSpc>
                <a:spcPct val="110000"/>
              </a:lnSpc>
              <a:buNone/>
            </a:pPr>
            <a:endParaRPr lang="en-US" sz="2000" dirty="0">
              <a:latin typeface="Times"/>
              <a:cs typeface="Times"/>
            </a:endParaRPr>
          </a:p>
          <a:p>
            <a:pPr marL="107950" indent="0" algn="ctr">
              <a:lnSpc>
                <a:spcPct val="110000"/>
              </a:lnSpc>
              <a:buNone/>
            </a:pPr>
            <a:endParaRPr lang="en-US" sz="2000" dirty="0" smtClean="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We can conjunctively add the following condition to each of the three equations above. </a:t>
            </a:r>
            <a:endParaRPr lang="en-US" sz="2000" dirty="0">
              <a:latin typeface="Times"/>
              <a:cs typeface="Times"/>
            </a:endParaRPr>
          </a:p>
          <a:p>
            <a:pPr marL="107950" indent="0">
              <a:buNone/>
            </a:pPr>
            <a:r>
              <a:rPr lang="en-US" sz="2000" dirty="0" smtClean="0">
                <a:latin typeface="Times"/>
                <a:cs typeface="Times"/>
              </a:rPr>
              <a:t>			</a:t>
            </a:r>
            <a:r>
              <a:rPr lang="en-US" sz="2000" smtClean="0">
                <a:latin typeface="Times"/>
                <a:cs typeface="Times"/>
              </a:rPr>
              <a:t>	T-</a:t>
            </a:r>
            <a:r>
              <a:rPr lang="en-US" sz="2000" dirty="0">
                <a:latin typeface="Times"/>
                <a:cs typeface="Times"/>
              </a:rPr>
              <a:t>Location(</a:t>
            </a:r>
            <a:r>
              <a:rPr lang="en-US" sz="2000" dirty="0" smtClean="0">
                <a:latin typeface="Times"/>
                <a:cs typeface="Times"/>
              </a:rPr>
              <a:t>T) </a:t>
            </a:r>
            <a:r>
              <a:rPr lang="en-US" sz="2000" dirty="0">
                <a:latin typeface="Times"/>
                <a:cs typeface="Times"/>
              </a:rPr>
              <a:t>≈ 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-Location(</a:t>
            </a:r>
            <a:r>
              <a:rPr lang="en-US" sz="2000" dirty="0" smtClean="0">
                <a:latin typeface="Times"/>
                <a:cs typeface="Times"/>
              </a:rPr>
              <a:t>VO</a:t>
            </a:r>
            <a:r>
              <a:rPr lang="en-US" sz="2000" dirty="0">
                <a:latin typeface="Times"/>
                <a:cs typeface="Times"/>
              </a:rPr>
              <a:t>) </a:t>
            </a:r>
            <a:endParaRPr lang="en-US" sz="2000" dirty="0">
              <a:latin typeface="Times"/>
              <a:cs typeface="Times"/>
            </a:endParaRPr>
          </a:p>
          <a:p>
            <a:pPr marL="107950" indent="0" algn="ctr">
              <a:lnSpc>
                <a:spcPct val="110000"/>
              </a:lnSpc>
              <a:buNone/>
            </a:pPr>
            <a:r>
              <a:rPr lang="en-US" sz="2000" dirty="0" smtClean="0">
                <a:latin typeface="Times"/>
                <a:cs typeface="Times"/>
              </a:rPr>
              <a:t> </a:t>
            </a:r>
            <a:endParaRPr lang="en-US" sz="2000" dirty="0" smtClean="0">
              <a:latin typeface="Times"/>
              <a:cs typeface="Times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Times"/>
              <a:cs typeface="Times"/>
            </a:endParaRPr>
          </a:p>
          <a:p>
            <a:pPr marL="107950" indent="0">
              <a:lnSpc>
                <a:spcPct val="110000"/>
              </a:lnSpc>
              <a:buNone/>
            </a:pPr>
            <a:endParaRPr lang="en-US" sz="2000" dirty="0">
              <a:latin typeface="Times"/>
              <a:cs typeface="Times"/>
            </a:endParaRPr>
          </a:p>
          <a:p>
            <a:pPr marL="107950" indent="0">
              <a:lnSpc>
                <a:spcPct val="110000"/>
              </a:lnSpc>
              <a:buNone/>
            </a:pPr>
            <a:endParaRPr lang="en-US" sz="2000" dirty="0">
              <a:latin typeface="Times"/>
              <a:cs typeface="Times"/>
            </a:endParaRP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3" y="6918635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" name="Picture 9" descr="Operational_ABAC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3" y="3599971"/>
            <a:ext cx="4341147" cy="19032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3031" y="4298460"/>
            <a:ext cx="351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4. ABAC Operational Model</a:t>
            </a:r>
          </a:p>
        </p:txBody>
      </p:sp>
    </p:spTree>
    <p:extLst>
      <p:ext uri="{BB962C8B-B14F-4D97-AF65-F5344CB8AC3E}">
        <p14:creationId xmlns:p14="http://schemas.microsoft.com/office/powerpoint/2010/main" val="316369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t-BR" sz="2400" b="1" dirty="0">
                <a:latin typeface="Times"/>
                <a:cs typeface="Times"/>
              </a:rPr>
              <a:t>ADMINISTRATIVE ACCESS CONTROL </a:t>
            </a:r>
            <a:r>
              <a:rPr lang="pt-BR" sz="2400" b="1" dirty="0" smtClean="0">
                <a:latin typeface="Times"/>
                <a:cs typeface="Times"/>
              </a:rPr>
              <a:t>FOR</a:t>
            </a:r>
          </a:p>
          <a:p>
            <a:pPr algn="ctr"/>
            <a:r>
              <a:rPr lang="pt-BR" sz="2400" b="1" dirty="0" smtClean="0">
                <a:latin typeface="Times"/>
                <a:cs typeface="Times"/>
              </a:rPr>
              <a:t> </a:t>
            </a:r>
            <a:r>
              <a:rPr lang="pt-BR" sz="2400" b="1" dirty="0">
                <a:latin typeface="Times"/>
                <a:cs typeface="Times"/>
              </a:rPr>
              <a:t>VO COMMUNICATION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0620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>
              <a:buNone/>
            </a:pPr>
            <a:endParaRPr lang="en-US" sz="2000" i="1" dirty="0" smtClean="0">
              <a:latin typeface="Times"/>
              <a:cs typeface="Times"/>
            </a:endParaRPr>
          </a:p>
          <a:p>
            <a:pPr>
              <a:buSzPct val="100000"/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Admins mean </a:t>
            </a:r>
            <a:r>
              <a:rPr lang="en-US" sz="2400" dirty="0">
                <a:latin typeface="Times"/>
                <a:cs typeface="Times"/>
              </a:rPr>
              <a:t>users who are authorized to control VO communication, by adjusting configuration of the operational model. </a:t>
            </a:r>
            <a:endParaRPr lang="en-US" sz="2400" i="1" dirty="0" smtClean="0">
              <a:latin typeface="Times"/>
              <a:cs typeface="Times"/>
            </a:endParaRPr>
          </a:p>
          <a:p>
            <a:pPr marL="1054100" lvl="1" indent="-514350">
              <a:buSzPct val="100000"/>
              <a:buFont typeface="+mj-lt"/>
              <a:buAutoNum type="alphaUcPeriod"/>
            </a:pPr>
            <a:r>
              <a:rPr lang="tr-TR" sz="2000" dirty="0">
                <a:latin typeface="Times"/>
                <a:cs typeface="Times"/>
              </a:rPr>
              <a:t>Administrative ACL Model </a:t>
            </a:r>
            <a:endParaRPr lang="tr-TR" sz="2000" dirty="0" smtClean="0">
              <a:latin typeface="Times"/>
              <a:cs typeface="Times"/>
            </a:endParaRPr>
          </a:p>
          <a:p>
            <a:pPr marL="1054100" lvl="1" indent="-514350">
              <a:buSzPct val="100000"/>
              <a:buFont typeface="+mj-lt"/>
              <a:buAutoNum type="alphaUcPeriod"/>
            </a:pPr>
            <a:r>
              <a:rPr lang="es-ES_tradnl" sz="2000" dirty="0" smtClean="0">
                <a:latin typeface="Times"/>
                <a:cs typeface="Times"/>
              </a:rPr>
              <a:t>Administrative </a:t>
            </a:r>
            <a:r>
              <a:rPr lang="es-ES_tradnl" sz="2000" dirty="0">
                <a:latin typeface="Times"/>
                <a:cs typeface="Times"/>
              </a:rPr>
              <a:t>RBAC </a:t>
            </a:r>
            <a:r>
              <a:rPr lang="es-ES_tradnl" sz="2000" dirty="0" err="1">
                <a:latin typeface="Times"/>
                <a:cs typeface="Times"/>
              </a:rPr>
              <a:t>Model</a:t>
            </a:r>
            <a:r>
              <a:rPr lang="es-ES_tradnl" sz="2000" dirty="0">
                <a:latin typeface="Times"/>
                <a:cs typeface="Times"/>
              </a:rPr>
              <a:t> </a:t>
            </a:r>
            <a:endParaRPr lang="es-ES_tradnl" sz="2000" dirty="0" smtClean="0">
              <a:latin typeface="Times"/>
              <a:cs typeface="Times"/>
            </a:endParaRPr>
          </a:p>
          <a:p>
            <a:pPr marL="1054100" lvl="1" indent="-514350">
              <a:buSzPct val="100000"/>
              <a:buFont typeface="+mj-lt"/>
              <a:buAutoNum type="alphaUcPeriod"/>
            </a:pPr>
            <a:r>
              <a:rPr lang="tr-TR" sz="2000" dirty="0">
                <a:latin typeface="Times"/>
                <a:cs typeface="Times"/>
              </a:rPr>
              <a:t>Administrative ABAC Model </a:t>
            </a:r>
            <a:endParaRPr lang="tr-TR" sz="2000" dirty="0" smtClean="0">
              <a:latin typeface="Times"/>
              <a:cs typeface="Times"/>
            </a:endParaRPr>
          </a:p>
          <a:p>
            <a:pPr marL="622300" indent="-514350">
              <a:buSzPct val="100000"/>
              <a:buFont typeface="+mj-lt"/>
              <a:buAutoNum type="alphaUcPeriod"/>
            </a:pPr>
            <a:endParaRPr lang="tr-TR" sz="2400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For </a:t>
            </a:r>
            <a:r>
              <a:rPr lang="en-US" sz="2400" dirty="0">
                <a:latin typeface="Times"/>
                <a:cs typeface="Times"/>
              </a:rPr>
              <a:t>the ACL-Cap operational </a:t>
            </a:r>
            <a:r>
              <a:rPr lang="en-US" sz="2400" dirty="0" smtClean="0">
                <a:latin typeface="Times"/>
                <a:cs typeface="Times"/>
              </a:rPr>
              <a:t>model: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Who </a:t>
            </a:r>
            <a:r>
              <a:rPr lang="en-US" sz="2000" dirty="0">
                <a:latin typeface="Times"/>
                <a:cs typeface="Times"/>
              </a:rPr>
              <a:t>is allowed to add or delete (</a:t>
            </a:r>
            <a:r>
              <a:rPr lang="en-US" sz="2000" dirty="0" err="1">
                <a:latin typeface="Times"/>
                <a:cs typeface="Times"/>
              </a:rPr>
              <a:t>VO,p</a:t>
            </a:r>
            <a:r>
              <a:rPr lang="en-US" sz="2000" dirty="0">
                <a:latin typeface="Times"/>
                <a:cs typeface="Times"/>
              </a:rPr>
              <a:t>) or (VO,s) from ACL of T</a:t>
            </a:r>
            <a:r>
              <a:rPr lang="en-US" sz="2000" dirty="0" smtClean="0">
                <a:latin typeface="Times"/>
                <a:cs typeface="Times"/>
              </a:rPr>
              <a:t>?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"/>
                <a:cs typeface="Times"/>
              </a:rPr>
              <a:t>Who </a:t>
            </a:r>
            <a:r>
              <a:rPr lang="en-US" sz="2000" dirty="0">
                <a:latin typeface="Times"/>
                <a:cs typeface="Times"/>
              </a:rPr>
              <a:t>is allowed to add or delete (</a:t>
            </a:r>
            <a:r>
              <a:rPr lang="en-US" sz="2000" dirty="0" err="1">
                <a:latin typeface="Times"/>
                <a:cs typeface="Times"/>
              </a:rPr>
              <a:t>T,p</a:t>
            </a:r>
            <a:r>
              <a:rPr lang="en-US" sz="2000" dirty="0">
                <a:latin typeface="Times"/>
                <a:cs typeface="Times"/>
              </a:rPr>
              <a:t>) or (T,s) from Capability list of VO</a:t>
            </a:r>
            <a:r>
              <a:rPr lang="en-US" sz="2000" dirty="0" smtClean="0">
                <a:latin typeface="Times"/>
                <a:cs typeface="Times"/>
              </a:rPr>
              <a:t>?</a:t>
            </a:r>
          </a:p>
          <a:p>
            <a:pPr>
              <a:buFontTx/>
              <a:buChar char="-"/>
            </a:pPr>
            <a:endParaRPr lang="en-US" sz="2000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For the </a:t>
            </a:r>
            <a:r>
              <a:rPr lang="en-US" sz="2400" dirty="0">
                <a:latin typeface="Times"/>
                <a:cs typeface="Times"/>
              </a:rPr>
              <a:t>ABAC </a:t>
            </a:r>
            <a:r>
              <a:rPr lang="en-US" sz="2400" dirty="0" smtClean="0">
                <a:latin typeface="Times"/>
                <a:cs typeface="Times"/>
              </a:rPr>
              <a:t>operational </a:t>
            </a:r>
            <a:r>
              <a:rPr lang="en-US" sz="2400" dirty="0">
                <a:latin typeface="Times"/>
                <a:cs typeface="Times"/>
              </a:rPr>
              <a:t>model</a:t>
            </a:r>
            <a:r>
              <a:rPr lang="en-US" sz="2400" dirty="0" smtClean="0">
                <a:latin typeface="Times"/>
                <a:cs typeface="Times"/>
              </a:rPr>
              <a:t>:	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"/>
                <a:cs typeface="Times"/>
              </a:rPr>
              <a:t>Who is allowed to assign or delete values to/from attributes of T? 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Times"/>
                <a:cs typeface="Times"/>
              </a:rPr>
              <a:t>Who is allowed to assign or delete values to/from attributes of VO? </a:t>
            </a:r>
          </a:p>
          <a:p>
            <a:pPr marL="107950" indent="0">
              <a:buNone/>
            </a:pPr>
            <a:endParaRPr lang="es-ES_tradnl" sz="2000" dirty="0" smtClean="0">
              <a:latin typeface="Times"/>
              <a:cs typeface="Times"/>
            </a:endParaRPr>
          </a:p>
          <a:p>
            <a:pPr marL="107950" indent="0">
              <a:buNone/>
            </a:pPr>
            <a:endParaRPr lang="es-ES_tradnl" sz="2000" dirty="0">
              <a:latin typeface="Times"/>
              <a:cs typeface="Times"/>
            </a:endParaRPr>
          </a:p>
          <a:p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65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750" lvl="1" indent="0" algn="ctr">
              <a:buSzPct val="100000"/>
            </a:pPr>
            <a:r>
              <a:rPr lang="tr-TR" sz="2400" b="1" dirty="0" smtClean="0">
                <a:latin typeface="Times"/>
                <a:cs typeface="Times"/>
              </a:rPr>
              <a:t>A. Administrative </a:t>
            </a:r>
            <a:r>
              <a:rPr lang="tr-TR" sz="2400" b="1" dirty="0">
                <a:latin typeface="Times"/>
                <a:cs typeface="Times"/>
              </a:rPr>
              <a:t>ACL Model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0620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>
              <a:buNone/>
            </a:pPr>
            <a:endParaRPr lang="en-US" sz="2400" i="1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The </a:t>
            </a:r>
            <a:r>
              <a:rPr lang="en-US" sz="2400" dirty="0">
                <a:latin typeface="Times"/>
                <a:cs typeface="Times"/>
              </a:rPr>
              <a:t>administrative ACL model introduces a set of admin users (A) and admin permissions (AP) as follows. </a:t>
            </a: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A </a:t>
            </a:r>
            <a:r>
              <a:rPr lang="en-US" sz="2200" i="1" dirty="0">
                <a:latin typeface="Times"/>
                <a:cs typeface="Times"/>
              </a:rPr>
              <a:t>= {U1, .., Um-1, Um} </a:t>
            </a:r>
            <a:endParaRPr lang="en-US" sz="2200" i="1" dirty="0" smtClean="0">
              <a:latin typeface="Times"/>
              <a:cs typeface="Times"/>
            </a:endParaRP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AP </a:t>
            </a:r>
            <a:r>
              <a:rPr lang="en-US" sz="2200" i="1" dirty="0">
                <a:latin typeface="Times"/>
                <a:cs typeface="Times"/>
              </a:rPr>
              <a:t>= {Own, Control} </a:t>
            </a:r>
          </a:p>
          <a:p>
            <a:endParaRPr lang="es-ES_tradnl" sz="2400" dirty="0">
              <a:latin typeface="Times"/>
              <a:cs typeface="Times"/>
            </a:endParaRPr>
          </a:p>
          <a:p>
            <a:pPr marL="107950" indent="0">
              <a:buNone/>
            </a:pP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2" name="Picture 1" descr="Admin_ACL&amp;C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10" y="3263401"/>
            <a:ext cx="6145089" cy="2668594"/>
          </a:xfrm>
          <a:prstGeom prst="rect">
            <a:avLst/>
          </a:prstGeom>
        </p:spPr>
      </p:pic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6835" y="6119082"/>
            <a:ext cx="295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5. Administrative ACL</a:t>
            </a:r>
          </a:p>
        </p:txBody>
      </p:sp>
    </p:spTree>
    <p:extLst>
      <p:ext uri="{BB962C8B-B14F-4D97-AF65-F5344CB8AC3E}">
        <p14:creationId xmlns:p14="http://schemas.microsoft.com/office/powerpoint/2010/main" val="86879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56368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400" dirty="0">
                <a:latin typeface="Times"/>
                <a:cs typeface="Times"/>
              </a:rPr>
              <a:t>T</a:t>
            </a:r>
            <a:r>
              <a:rPr lang="en-US" sz="2400" dirty="0" smtClean="0">
                <a:latin typeface="Times"/>
                <a:cs typeface="Times"/>
              </a:rPr>
              <a:t>he </a:t>
            </a:r>
            <a:r>
              <a:rPr lang="en-US" sz="2400" dirty="0">
                <a:latin typeface="Times"/>
                <a:cs typeface="Times"/>
              </a:rPr>
              <a:t>authorization rule for </a:t>
            </a:r>
            <a:r>
              <a:rPr lang="en-US" sz="2400" dirty="0" smtClean="0">
                <a:latin typeface="Times"/>
                <a:cs typeface="Times"/>
              </a:rPr>
              <a:t>admin user U </a:t>
            </a:r>
            <a:r>
              <a:rPr lang="en-US" sz="2400" dirty="0">
                <a:latin typeface="Times"/>
                <a:cs typeface="Times"/>
              </a:rPr>
              <a:t>to control T or VO as follow. </a:t>
            </a:r>
            <a:endParaRPr lang="en-US" sz="2400" dirty="0" smtClean="0">
              <a:latin typeface="Times"/>
              <a:cs typeface="Times"/>
            </a:endParaRPr>
          </a:p>
          <a:p>
            <a:pPr marL="107950" indent="0" algn="ctr">
              <a:buNone/>
            </a:pPr>
            <a:r>
              <a:rPr lang="en-US" sz="2200" i="1" dirty="0" err="1" smtClean="0">
                <a:latin typeface="Times"/>
                <a:cs typeface="Times"/>
              </a:rPr>
              <a:t>Auth</a:t>
            </a:r>
            <a:r>
              <a:rPr lang="en-US" sz="2200" i="1" dirty="0" smtClean="0">
                <a:latin typeface="Times"/>
                <a:cs typeface="Times"/>
              </a:rPr>
              <a:t>-Control(U,T) ≡ (</a:t>
            </a:r>
            <a:r>
              <a:rPr lang="en-US" sz="2200" i="1" dirty="0" err="1" smtClean="0">
                <a:latin typeface="Times"/>
                <a:cs typeface="Times"/>
              </a:rPr>
              <a:t>U,ap</a:t>
            </a:r>
            <a:r>
              <a:rPr lang="en-US" sz="2200" i="1" dirty="0" smtClean="0">
                <a:latin typeface="Times"/>
                <a:cs typeface="Times"/>
              </a:rPr>
              <a:t>) ∈ ACL(T) </a:t>
            </a:r>
          </a:p>
          <a:p>
            <a:pPr marL="107950" indent="0" algn="ctr">
              <a:buNone/>
            </a:pPr>
            <a:r>
              <a:rPr lang="en-US" sz="2200" i="1" dirty="0" err="1" smtClean="0">
                <a:latin typeface="Times"/>
                <a:cs typeface="Times"/>
              </a:rPr>
              <a:t>Auth</a:t>
            </a:r>
            <a:r>
              <a:rPr lang="en-US" sz="2200" i="1" dirty="0" smtClean="0">
                <a:latin typeface="Times"/>
                <a:cs typeface="Times"/>
              </a:rPr>
              <a:t>-Control(U,VO) ≡ (</a:t>
            </a:r>
            <a:r>
              <a:rPr lang="en-US" sz="2200" i="1" dirty="0" err="1" smtClean="0">
                <a:latin typeface="Times"/>
                <a:cs typeface="Times"/>
              </a:rPr>
              <a:t>U,ap</a:t>
            </a:r>
            <a:r>
              <a:rPr lang="en-US" sz="2200" i="1" dirty="0" smtClean="0">
                <a:latin typeface="Times"/>
                <a:cs typeface="Times"/>
              </a:rPr>
              <a:t>) ∈ ACL(VO)</a:t>
            </a:r>
          </a:p>
          <a:p>
            <a:pPr marL="107950" indent="0" algn="ctr">
              <a:buNone/>
            </a:pPr>
            <a:endParaRPr lang="en-US" sz="2200" i="1" dirty="0">
              <a:latin typeface="Times"/>
              <a:cs typeface="Times"/>
            </a:endParaRPr>
          </a:p>
          <a:p>
            <a:pPr marL="107950" indent="0" algn="ctr">
              <a:buNone/>
            </a:pPr>
            <a:endParaRPr lang="en-US" sz="2200" i="1" dirty="0" smtClean="0">
              <a:latin typeface="Times"/>
              <a:cs typeface="Times"/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3" name="Picture 12" descr="Admin_ACL&amp;Ca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10" y="3263401"/>
            <a:ext cx="6145089" cy="26685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56835" y="6119082"/>
            <a:ext cx="295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5. Administrative ACL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750" lvl="1" indent="0" algn="ctr">
              <a:buSzPct val="100000"/>
            </a:pPr>
            <a:r>
              <a:rPr lang="tr-TR" sz="2400" b="1" dirty="0" smtClean="0">
                <a:latin typeface="Times"/>
                <a:cs typeface="Times"/>
              </a:rPr>
              <a:t>A. Administrative </a:t>
            </a:r>
            <a:r>
              <a:rPr lang="tr-TR" sz="2400" b="1" dirty="0">
                <a:latin typeface="Times"/>
                <a:cs typeface="Times"/>
              </a:rPr>
              <a:t>ACL Model </a:t>
            </a:r>
          </a:p>
        </p:txBody>
      </p:sp>
    </p:spTree>
    <p:extLst>
      <p:ext uri="{BB962C8B-B14F-4D97-AF65-F5344CB8AC3E}">
        <p14:creationId xmlns:p14="http://schemas.microsoft.com/office/powerpoint/2010/main" val="127818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750" lvl="1" indent="0" algn="ctr">
              <a:buSzPct val="100000"/>
            </a:pPr>
            <a:r>
              <a:rPr lang="tr-TR" sz="2400" b="1" dirty="0" smtClean="0">
                <a:latin typeface="Times"/>
                <a:cs typeface="Times"/>
              </a:rPr>
              <a:t>B. Administrative RBAC Model </a:t>
            </a:r>
            <a:endParaRPr lang="tr-TR" sz="2400" b="1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97876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 smtClean="0">
                <a:latin typeface="Times"/>
                <a:cs typeface="Times"/>
              </a:rPr>
              <a:t>Additionally, RBAC introduces set </a:t>
            </a:r>
            <a:r>
              <a:rPr lang="en-US" sz="2200" dirty="0" smtClean="0">
                <a:latin typeface="Times"/>
                <a:cs typeface="Times"/>
              </a:rPr>
              <a:t>of administrative roles (AR) and admin permissions (AP) as follows. </a:t>
            </a:r>
          </a:p>
          <a:p>
            <a:pPr marL="107950" indent="0" algn="ctr">
              <a:buNone/>
            </a:pPr>
            <a:r>
              <a:rPr lang="en-US" sz="2000" i="1" dirty="0" smtClean="0">
                <a:latin typeface="Times"/>
                <a:cs typeface="Times"/>
              </a:rPr>
              <a:t>AR </a:t>
            </a:r>
            <a:r>
              <a:rPr lang="en-US" sz="2000" i="1" dirty="0" smtClean="0">
                <a:latin typeface="Times"/>
                <a:cs typeface="Times"/>
              </a:rPr>
              <a:t>= {AR1, .., </a:t>
            </a:r>
            <a:r>
              <a:rPr lang="en-US" sz="2000" i="1" dirty="0" smtClean="0">
                <a:latin typeface="Times"/>
                <a:cs typeface="Times"/>
              </a:rPr>
              <a:t>ARs</a:t>
            </a:r>
            <a:r>
              <a:rPr lang="en-US" sz="2000" i="1" dirty="0" smtClean="0">
                <a:latin typeface="Times"/>
                <a:cs typeface="Times"/>
              </a:rPr>
              <a:t>}</a:t>
            </a:r>
            <a:r>
              <a:rPr lang="en-US" sz="2000" i="1" dirty="0" smtClean="0">
                <a:latin typeface="Times"/>
                <a:cs typeface="Times"/>
              </a:rPr>
              <a:t>,</a:t>
            </a:r>
          </a:p>
          <a:p>
            <a:pPr marL="107950" indent="0" algn="ctr">
              <a:buNone/>
            </a:pPr>
            <a:r>
              <a:rPr lang="en-US" sz="2000" i="1" dirty="0" smtClean="0">
                <a:latin typeface="Times"/>
                <a:cs typeface="Times"/>
              </a:rPr>
              <a:t> </a:t>
            </a:r>
            <a:r>
              <a:rPr lang="en-US" sz="2000" i="1" dirty="0" smtClean="0">
                <a:latin typeface="Times"/>
                <a:cs typeface="Times"/>
              </a:rPr>
              <a:t>AP =(VO×AP)</a:t>
            </a:r>
            <a:r>
              <a:rPr lang="en-US" sz="2000" i="1" dirty="0" smtClean="0">
                <a:latin typeface="Times"/>
                <a:cs typeface="Times"/>
              </a:rPr>
              <a:t>∪ (</a:t>
            </a:r>
            <a:r>
              <a:rPr lang="en-US" sz="2000" i="1" dirty="0" smtClean="0">
                <a:latin typeface="Times"/>
                <a:cs typeface="Times"/>
              </a:rPr>
              <a:t>T×AP) </a:t>
            </a:r>
          </a:p>
          <a:p>
            <a:pPr marL="107950" indent="0" algn="ctr">
              <a:buNone/>
            </a:pPr>
            <a:endParaRPr lang="en-US" sz="2200" i="1" dirty="0" smtClean="0">
              <a:latin typeface="Times"/>
              <a:cs typeface="Times"/>
            </a:endParaRPr>
          </a:p>
        </p:txBody>
      </p:sp>
      <p:pic>
        <p:nvPicPr>
          <p:cNvPr id="3" name="Picture 2" descr="Admin_RBA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12" y="2554561"/>
            <a:ext cx="5312543" cy="3747591"/>
          </a:xfrm>
          <a:prstGeom prst="rect">
            <a:avLst/>
          </a:prstGeom>
        </p:spPr>
      </p:pic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1764" y="6302152"/>
            <a:ext cx="313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6. Administrative RBAC</a:t>
            </a:r>
          </a:p>
        </p:txBody>
      </p:sp>
    </p:spTree>
    <p:extLst>
      <p:ext uri="{BB962C8B-B14F-4D97-AF65-F5344CB8AC3E}">
        <p14:creationId xmlns:p14="http://schemas.microsoft.com/office/powerpoint/2010/main" val="159868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19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750" lvl="1" indent="0" algn="ctr">
              <a:buSzPct val="100000"/>
            </a:pPr>
            <a:r>
              <a:rPr lang="tr-TR" sz="2400" b="1" dirty="0" smtClean="0">
                <a:latin typeface="Times"/>
                <a:cs typeface="Times"/>
              </a:rPr>
              <a:t>C. Administrative </a:t>
            </a:r>
            <a:r>
              <a:rPr lang="tr-TR" sz="2400" b="1" dirty="0" smtClean="0">
                <a:latin typeface="Times"/>
                <a:cs typeface="Times"/>
              </a:rPr>
              <a:t>ABAC Model </a:t>
            </a:r>
            <a:endParaRPr lang="tr-TR" sz="2400" b="1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90036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200" dirty="0" smtClean="0">
                <a:latin typeface="Times"/>
                <a:cs typeface="Times"/>
              </a:rPr>
              <a:t>Additionally, ABAC </a:t>
            </a:r>
            <a:r>
              <a:rPr lang="en-US" sz="2200" dirty="0" smtClean="0">
                <a:latin typeface="Times"/>
                <a:cs typeface="Times"/>
              </a:rPr>
              <a:t>introduces </a:t>
            </a:r>
            <a:r>
              <a:rPr lang="en-US" sz="2200" dirty="0">
                <a:latin typeface="Times"/>
                <a:cs typeface="Times"/>
              </a:rPr>
              <a:t>administrative attributes for topics (TAA), VOs (VOAA), and users (UAA), as follows. </a:t>
            </a:r>
            <a:endParaRPr lang="en-US" sz="2200" dirty="0" smtClean="0">
              <a:latin typeface="Times"/>
              <a:cs typeface="Times"/>
            </a:endParaRPr>
          </a:p>
          <a:p>
            <a:pPr marL="107950" indent="0" algn="ctr">
              <a:buNone/>
            </a:pPr>
            <a:r>
              <a:rPr lang="en-US" sz="2000" dirty="0" smtClean="0">
                <a:latin typeface="Times"/>
                <a:cs typeface="Times"/>
              </a:rPr>
              <a:t>TAA = {T-Location, T-Department}</a:t>
            </a:r>
          </a:p>
          <a:p>
            <a:pPr marL="107950" indent="0" algn="ctr">
              <a:buNone/>
            </a:pPr>
            <a:r>
              <a:rPr lang="en-US" sz="2000" dirty="0" smtClean="0">
                <a:latin typeface="Times"/>
                <a:cs typeface="Times"/>
              </a:rPr>
              <a:t>VOAA = {VO-Type, VO-Location, VO-Department}</a:t>
            </a:r>
          </a:p>
          <a:p>
            <a:pPr marL="107950" indent="0" algn="ctr">
              <a:buNone/>
            </a:pPr>
            <a:r>
              <a:rPr lang="en-US" sz="2000" dirty="0" smtClean="0">
                <a:latin typeface="Times"/>
                <a:cs typeface="Times"/>
              </a:rPr>
              <a:t> UAA </a:t>
            </a:r>
            <a:r>
              <a:rPr lang="en-US" sz="2000" dirty="0">
                <a:latin typeface="Times"/>
                <a:cs typeface="Times"/>
              </a:rPr>
              <a:t>= {</a:t>
            </a:r>
            <a:r>
              <a:rPr lang="en-US" sz="2000" dirty="0" smtClean="0">
                <a:latin typeface="Times"/>
                <a:cs typeface="Times"/>
              </a:rPr>
              <a:t>U-Type</a:t>
            </a:r>
            <a:r>
              <a:rPr lang="en-US" sz="2000" dirty="0">
                <a:latin typeface="Times"/>
                <a:cs typeface="Times"/>
              </a:rPr>
              <a:t>, </a:t>
            </a:r>
            <a:r>
              <a:rPr lang="en-US" sz="2000" dirty="0" smtClean="0">
                <a:latin typeface="Times"/>
                <a:cs typeface="Times"/>
              </a:rPr>
              <a:t>U-</a:t>
            </a:r>
            <a:r>
              <a:rPr lang="en-US" sz="2000" dirty="0">
                <a:latin typeface="Times"/>
                <a:cs typeface="Times"/>
              </a:rPr>
              <a:t>Location, </a:t>
            </a:r>
            <a:r>
              <a:rPr lang="en-US" sz="2000" dirty="0" smtClean="0">
                <a:latin typeface="Times"/>
                <a:cs typeface="Times"/>
              </a:rPr>
              <a:t>U-</a:t>
            </a:r>
            <a:r>
              <a:rPr lang="en-US" sz="2000" dirty="0">
                <a:latin typeface="Times"/>
                <a:cs typeface="Times"/>
              </a:rPr>
              <a:t>Department} </a:t>
            </a:r>
          </a:p>
          <a:p>
            <a:pPr marL="107950" indent="0" algn="ctr">
              <a:buNone/>
            </a:pPr>
            <a:endParaRPr lang="en-US" sz="2200" i="1" dirty="0" smtClean="0">
              <a:latin typeface="Times"/>
              <a:cs typeface="Times"/>
            </a:endParaRP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2033" y="6383282"/>
            <a:ext cx="313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9. Administrative ABAC</a:t>
            </a:r>
          </a:p>
        </p:txBody>
      </p:sp>
      <p:pic>
        <p:nvPicPr>
          <p:cNvPr id="4" name="Picture 3" descr="Admin_ABAC_ABAC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13" y="2642147"/>
            <a:ext cx="5075865" cy="359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3" descr="Internet-of-Things-Graph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36755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Rectangle 5"/>
          <p:cNvSpPr>
            <a:spLocks noChangeArrowheads="1"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1" dirty="0" smtClean="0">
                <a:solidFill>
                  <a:srgbClr val="131F49"/>
                </a:solidFill>
                <a:latin typeface="Times" charset="0"/>
                <a:cs typeface="Times" charset="0"/>
              </a:rPr>
              <a:t>INTERNET OF THINGS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Alshehri and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8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20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750" lvl="1" indent="0" algn="ctr">
              <a:buSzPct val="100000"/>
            </a:pPr>
            <a:r>
              <a:rPr lang="tr-TR" sz="2400" b="1" dirty="0">
                <a:latin typeface="Times"/>
                <a:cs typeface="Times"/>
              </a:rPr>
              <a:t>C. Administrative ABAC Model </a:t>
            </a:r>
            <a:endParaRPr lang="tr-TR" sz="2400" b="1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2113" y="1011043"/>
            <a:ext cx="9324864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>
              <a:buNone/>
            </a:pPr>
            <a:r>
              <a:rPr lang="en-US" sz="2200" dirty="0">
                <a:latin typeface="Times"/>
                <a:cs typeface="Times"/>
              </a:rPr>
              <a:t>The authorization to use the Control permission with respect to virtual objects or topics is specified as follows.</a:t>
            </a:r>
          </a:p>
          <a:p>
            <a:pPr marL="107950" indent="0" algn="ctr">
              <a:buNone/>
            </a:pPr>
            <a:r>
              <a:rPr lang="en-US" sz="2200" i="1" dirty="0" err="1">
                <a:latin typeface="Times"/>
                <a:cs typeface="Times"/>
              </a:rPr>
              <a:t>Auth</a:t>
            </a:r>
            <a:r>
              <a:rPr lang="en-US" sz="2200" i="1" dirty="0">
                <a:latin typeface="Times"/>
                <a:cs typeface="Times"/>
              </a:rPr>
              <a:t>-Control(U</a:t>
            </a:r>
            <a:r>
              <a:rPr lang="en-US" sz="2200" i="1" dirty="0" smtClean="0">
                <a:latin typeface="Times"/>
                <a:cs typeface="Times"/>
              </a:rPr>
              <a:t>,VO</a:t>
            </a:r>
            <a:r>
              <a:rPr lang="en-US" sz="2200" i="1" dirty="0">
                <a:latin typeface="Times"/>
                <a:cs typeface="Times"/>
              </a:rPr>
              <a:t>) </a:t>
            </a:r>
            <a:r>
              <a:rPr lang="en-US" sz="2200" i="1" dirty="0" smtClean="0">
                <a:latin typeface="Times"/>
                <a:cs typeface="Times"/>
              </a:rPr>
              <a:t>≡</a:t>
            </a: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>
                <a:latin typeface="Times"/>
                <a:cs typeface="Times"/>
              </a:rPr>
              <a:t>(U-Type(U) = </a:t>
            </a:r>
            <a:r>
              <a:rPr lang="en-US" sz="2200" i="1" dirty="0" smtClean="0">
                <a:latin typeface="Times"/>
                <a:cs typeface="Times"/>
              </a:rPr>
              <a:t>Own∨ U</a:t>
            </a:r>
            <a:r>
              <a:rPr lang="en-US" sz="2200" i="1" dirty="0">
                <a:latin typeface="Times"/>
                <a:cs typeface="Times"/>
              </a:rPr>
              <a:t>-Type(U) = Control)</a:t>
            </a:r>
            <a:r>
              <a:rPr lang="en-US" sz="2200" i="1" dirty="0" smtClean="0">
                <a:latin typeface="Times"/>
                <a:cs typeface="Times"/>
              </a:rPr>
              <a:t>∧</a:t>
            </a: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 U-</a:t>
            </a:r>
            <a:r>
              <a:rPr lang="en-US" sz="2200" i="1" dirty="0">
                <a:latin typeface="Times"/>
                <a:cs typeface="Times"/>
              </a:rPr>
              <a:t>Department(U </a:t>
            </a:r>
            <a:r>
              <a:rPr lang="en-US" sz="2200" i="1" dirty="0" smtClean="0">
                <a:latin typeface="Times"/>
                <a:cs typeface="Times"/>
              </a:rPr>
              <a:t>)= VO</a:t>
            </a:r>
            <a:r>
              <a:rPr lang="en-US" sz="2200" i="1" dirty="0">
                <a:latin typeface="Times"/>
                <a:cs typeface="Times"/>
              </a:rPr>
              <a:t>-Department(</a:t>
            </a:r>
            <a:r>
              <a:rPr lang="en-US" sz="2200" i="1" dirty="0" smtClean="0">
                <a:latin typeface="Times"/>
                <a:cs typeface="Times"/>
              </a:rPr>
              <a:t>VO</a:t>
            </a:r>
            <a:r>
              <a:rPr lang="en-US" sz="2200" i="1" dirty="0">
                <a:latin typeface="Times"/>
                <a:cs typeface="Times"/>
              </a:rPr>
              <a:t>)</a:t>
            </a:r>
            <a:r>
              <a:rPr lang="en-US" sz="2200" i="1" dirty="0" smtClean="0">
                <a:latin typeface="Times"/>
                <a:cs typeface="Times"/>
              </a:rPr>
              <a:t>∧</a:t>
            </a: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>
                <a:latin typeface="Times"/>
                <a:cs typeface="Times"/>
              </a:rPr>
              <a:t>(</a:t>
            </a:r>
            <a:r>
              <a:rPr lang="en-US" sz="2200" i="1" dirty="0" smtClean="0">
                <a:latin typeface="Times"/>
                <a:cs typeface="Times"/>
              </a:rPr>
              <a:t>VO</a:t>
            </a:r>
            <a:r>
              <a:rPr lang="en-US" sz="2200" i="1" dirty="0">
                <a:latin typeface="Times"/>
                <a:cs typeface="Times"/>
              </a:rPr>
              <a:t>-type = </a:t>
            </a:r>
            <a:r>
              <a:rPr lang="en-US" sz="2200" i="1" dirty="0" smtClean="0">
                <a:latin typeface="Times"/>
                <a:cs typeface="Times"/>
              </a:rPr>
              <a:t>sensor∨ VO-type </a:t>
            </a:r>
            <a:r>
              <a:rPr lang="en-US" sz="2200" i="1" dirty="0">
                <a:latin typeface="Times"/>
                <a:cs typeface="Times"/>
              </a:rPr>
              <a:t>= camera)</a:t>
            </a:r>
            <a:r>
              <a:rPr lang="en-US" sz="2200" i="1" dirty="0" smtClean="0">
                <a:latin typeface="Times"/>
                <a:cs typeface="Times"/>
              </a:rPr>
              <a:t>∧</a:t>
            </a: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U-</a:t>
            </a:r>
            <a:r>
              <a:rPr lang="en-US" sz="2200" i="1" dirty="0">
                <a:latin typeface="Times"/>
                <a:cs typeface="Times"/>
              </a:rPr>
              <a:t>location ≈ </a:t>
            </a:r>
            <a:r>
              <a:rPr lang="en-US" sz="2200" i="1" dirty="0" smtClean="0">
                <a:latin typeface="Times"/>
                <a:cs typeface="Times"/>
              </a:rPr>
              <a:t>VO</a:t>
            </a:r>
            <a:r>
              <a:rPr lang="en-US" sz="2200" i="1" dirty="0">
                <a:latin typeface="Times"/>
                <a:cs typeface="Times"/>
              </a:rPr>
              <a:t>-Location(</a:t>
            </a:r>
            <a:r>
              <a:rPr lang="en-US" sz="2200" i="1" dirty="0" smtClean="0">
                <a:latin typeface="Times"/>
                <a:cs typeface="Times"/>
              </a:rPr>
              <a:t>VO)</a:t>
            </a:r>
          </a:p>
          <a:p>
            <a:pPr marL="107950" indent="0" algn="ctr">
              <a:buNone/>
            </a:pPr>
            <a:endParaRPr lang="en-US" sz="2200" i="1" dirty="0" smtClean="0">
              <a:latin typeface="Times"/>
              <a:cs typeface="Times"/>
            </a:endParaRPr>
          </a:p>
          <a:p>
            <a:pPr marL="107950" indent="0" algn="ctr">
              <a:buNone/>
            </a:pPr>
            <a:r>
              <a:rPr lang="en-US" sz="2200" i="1" dirty="0" err="1">
                <a:latin typeface="Times"/>
                <a:cs typeface="Times"/>
              </a:rPr>
              <a:t>Auth</a:t>
            </a:r>
            <a:r>
              <a:rPr lang="en-US" sz="2200" i="1" dirty="0">
                <a:latin typeface="Times"/>
                <a:cs typeface="Times"/>
              </a:rPr>
              <a:t>-Control(U</a:t>
            </a:r>
            <a:r>
              <a:rPr lang="en-US" sz="2200" i="1" dirty="0" smtClean="0">
                <a:latin typeface="Times"/>
                <a:cs typeface="Times"/>
              </a:rPr>
              <a:t>,T) </a:t>
            </a:r>
            <a:r>
              <a:rPr lang="en-US" sz="2200" i="1" dirty="0">
                <a:latin typeface="Times"/>
                <a:cs typeface="Times"/>
              </a:rPr>
              <a:t>≡ </a:t>
            </a:r>
            <a:endParaRPr lang="en-US" sz="2200" i="1" dirty="0" smtClean="0">
              <a:latin typeface="Times"/>
              <a:cs typeface="Times"/>
            </a:endParaRP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(</a:t>
            </a:r>
            <a:r>
              <a:rPr lang="en-US" sz="2200" i="1" dirty="0">
                <a:latin typeface="Times"/>
                <a:cs typeface="Times"/>
              </a:rPr>
              <a:t>U-Type(U) = </a:t>
            </a:r>
            <a:r>
              <a:rPr lang="en-US" sz="2200" i="1" dirty="0" smtClean="0">
                <a:latin typeface="Times"/>
                <a:cs typeface="Times"/>
              </a:rPr>
              <a:t>Own∨ U</a:t>
            </a:r>
            <a:r>
              <a:rPr lang="en-US" sz="2200" i="1" dirty="0">
                <a:latin typeface="Times"/>
                <a:cs typeface="Times"/>
              </a:rPr>
              <a:t>-Type(U) = Control)</a:t>
            </a:r>
            <a:r>
              <a:rPr lang="en-US" sz="2200" i="1" dirty="0" smtClean="0">
                <a:latin typeface="Times"/>
                <a:cs typeface="Times"/>
              </a:rPr>
              <a:t>∧</a:t>
            </a:r>
          </a:p>
          <a:p>
            <a:pPr marL="107950" indent="0" algn="ctr">
              <a:buNone/>
            </a:pPr>
            <a:r>
              <a:rPr lang="en-US" sz="2200" i="1" dirty="0" smtClean="0">
                <a:latin typeface="Times"/>
                <a:cs typeface="Times"/>
              </a:rPr>
              <a:t> </a:t>
            </a:r>
            <a:r>
              <a:rPr lang="en-US" sz="2200" i="1" dirty="0">
                <a:latin typeface="Times"/>
                <a:cs typeface="Times"/>
              </a:rPr>
              <a:t>U-Department(U) = T-Department(T)∧</a:t>
            </a:r>
            <a:br>
              <a:rPr lang="en-US" sz="2200" i="1" dirty="0">
                <a:latin typeface="Times"/>
                <a:cs typeface="Times"/>
              </a:rPr>
            </a:br>
            <a:r>
              <a:rPr lang="en-US" sz="2200" i="1" dirty="0" smtClean="0">
                <a:latin typeface="Times"/>
                <a:cs typeface="Times"/>
              </a:rPr>
              <a:t>U-</a:t>
            </a:r>
            <a:r>
              <a:rPr lang="en-US" sz="2200" i="1" dirty="0">
                <a:latin typeface="Times"/>
                <a:cs typeface="Times"/>
              </a:rPr>
              <a:t>location = T -Location(T ) </a:t>
            </a:r>
          </a:p>
        </p:txBody>
      </p:sp>
      <p:sp>
        <p:nvSpPr>
          <p:cNvPr id="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19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21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t-BR" sz="2400" b="1" dirty="0" smtClean="0">
                <a:latin typeface="Times"/>
                <a:cs typeface="Times"/>
              </a:rPr>
              <a:t>CURRENT AND FUTURE REASEARCH</a:t>
            </a:r>
            <a:endParaRPr lang="pt-BR" b="1" dirty="0">
              <a:latin typeface="Times"/>
              <a:cs typeface="Time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044575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Tx/>
              <a:buChar char="•"/>
            </a:pPr>
            <a:r>
              <a:rPr lang="en-US" sz="2400" dirty="0" smtClean="0">
                <a:latin typeface="Times"/>
                <a:cs typeface="Times"/>
              </a:rPr>
              <a:t>Current Research: </a:t>
            </a:r>
          </a:p>
          <a:p>
            <a:pPr lvl="1">
              <a:buFontTx/>
              <a:buChar char="•"/>
            </a:pPr>
            <a:r>
              <a:rPr lang="en-US" sz="2200" dirty="0">
                <a:latin typeface="Times"/>
                <a:cs typeface="Times"/>
              </a:rPr>
              <a:t>S</a:t>
            </a:r>
            <a:r>
              <a:rPr lang="en-US" sz="2200" dirty="0" smtClean="0">
                <a:latin typeface="Times"/>
                <a:cs typeface="Times"/>
              </a:rPr>
              <a:t>tudying VO communication within AWS IoT. </a:t>
            </a:r>
          </a:p>
          <a:p>
            <a:pPr lvl="1">
              <a:buFontTx/>
              <a:buChar char="•"/>
            </a:pPr>
            <a:r>
              <a:rPr lang="en-US" sz="2200" dirty="0" smtClean="0">
                <a:latin typeface="Times"/>
                <a:cs typeface="Times"/>
              </a:rPr>
              <a:t>Studying the access control model of VO communication within AWS IoT </a:t>
            </a:r>
          </a:p>
          <a:p>
            <a:pPr lvl="1">
              <a:buFontTx/>
              <a:buChar char="•"/>
            </a:pPr>
            <a:endParaRPr lang="en-US" dirty="0">
              <a:latin typeface="Times"/>
              <a:cs typeface="Times"/>
            </a:endParaRPr>
          </a:p>
          <a:p>
            <a:pPr lvl="1">
              <a:buFontTx/>
              <a:buChar char="•"/>
            </a:pPr>
            <a:endParaRPr lang="en-US" dirty="0" smtClean="0">
              <a:latin typeface="Times"/>
              <a:cs typeface="Times"/>
            </a:endParaRPr>
          </a:p>
          <a:p>
            <a:pPr lvl="1">
              <a:buFontTx/>
              <a:buChar char="•"/>
            </a:pPr>
            <a:endParaRPr lang="en-US" dirty="0">
              <a:latin typeface="Times"/>
              <a:cs typeface="Times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Times"/>
                <a:cs typeface="Times"/>
              </a:rPr>
              <a:t>Future research:</a:t>
            </a:r>
          </a:p>
          <a:p>
            <a:pPr lvl="1">
              <a:buFontTx/>
              <a:buChar char="•"/>
            </a:pPr>
            <a:r>
              <a:rPr lang="en-US" sz="2200" dirty="0" smtClean="0">
                <a:latin typeface="Times"/>
                <a:cs typeface="Times"/>
              </a:rPr>
              <a:t>Proposing access control models for User and Virtual </a:t>
            </a:r>
            <a:r>
              <a:rPr lang="en-US" sz="2200" dirty="0">
                <a:latin typeface="Times"/>
                <a:cs typeface="Times"/>
              </a:rPr>
              <a:t>O</a:t>
            </a:r>
            <a:r>
              <a:rPr lang="en-US" sz="2200" dirty="0" smtClean="0">
                <a:latin typeface="Times"/>
                <a:cs typeface="Times"/>
              </a:rPr>
              <a:t>bject communication.</a:t>
            </a:r>
          </a:p>
          <a:p>
            <a:pPr lvl="1">
              <a:buFontTx/>
              <a:buChar char="•"/>
            </a:pPr>
            <a:r>
              <a:rPr lang="en-US" sz="2200" dirty="0">
                <a:latin typeface="Times"/>
                <a:cs typeface="Times"/>
              </a:rPr>
              <a:t>Proposing access control models for </a:t>
            </a:r>
            <a:r>
              <a:rPr lang="en-US" sz="2200" dirty="0" smtClean="0">
                <a:latin typeface="Times"/>
                <a:cs typeface="Times"/>
              </a:rPr>
              <a:t>data accumulated within Virtual objects and cloud services. </a:t>
            </a:r>
            <a:endParaRPr lang="en-US" sz="2200" dirty="0">
              <a:latin typeface="Times"/>
              <a:cs typeface="Times"/>
            </a:endParaRPr>
          </a:p>
          <a:p>
            <a:pPr>
              <a:buFontTx/>
              <a:buChar char="•"/>
            </a:pPr>
            <a:endParaRPr lang="en-US" sz="2200" dirty="0" smtClean="0">
              <a:latin typeface="Times"/>
              <a:cs typeface="Times"/>
            </a:endParaRPr>
          </a:p>
          <a:p>
            <a:pPr>
              <a:buFontTx/>
              <a:buChar char="•"/>
            </a:pPr>
            <a:endParaRPr lang="en-US" sz="2400" dirty="0" smtClean="0">
              <a:latin typeface="Times"/>
              <a:cs typeface="Times"/>
            </a:endParaRPr>
          </a:p>
        </p:txBody>
      </p:sp>
      <p:sp>
        <p:nvSpPr>
          <p:cNvPr id="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80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22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539750" lvl="1" indent="0" algn="ctr">
              <a:buSzPct val="100000"/>
            </a:pPr>
            <a:r>
              <a:rPr lang="en-US" sz="2400" b="1" dirty="0">
                <a:latin typeface="Times"/>
                <a:cs typeface="Times"/>
              </a:rPr>
              <a:t>CONCLUSION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044575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>
              <a:buNone/>
            </a:pPr>
            <a:endParaRPr lang="en-US" sz="2200" i="1" dirty="0"/>
          </a:p>
        </p:txBody>
      </p:sp>
      <p:sp>
        <p:nvSpPr>
          <p:cNvPr id="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58454" y="1278115"/>
            <a:ext cx="8506556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91440" indent="0"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>
                <a:latin typeface="Times"/>
                <a:cs typeface="Times"/>
              </a:rPr>
              <a:t>* Develop access control models for VO communication in two layers: </a:t>
            </a:r>
          </a:p>
          <a:p>
            <a:pPr marL="523240" lvl="2" indent="0">
              <a:spcAft>
                <a:spcPts val="0"/>
              </a:spcAft>
              <a:buFont typeface="Wingdings" pitchFamily="2" charset="2"/>
              <a:buNone/>
            </a:pPr>
            <a:r>
              <a:rPr lang="en-US" sz="2200" dirty="0" smtClean="0">
                <a:latin typeface="Times"/>
                <a:cs typeface="Times"/>
              </a:rPr>
              <a:t>A - Operational models </a:t>
            </a:r>
          </a:p>
          <a:p>
            <a:pPr marL="1485900" lvl="2" indent="-514350">
              <a:buSzPct val="100000"/>
              <a:buFont typeface="Wingdings" charset="2"/>
              <a:buChar char="q"/>
            </a:pPr>
            <a:r>
              <a:rPr lang="en-US" sz="2000" dirty="0">
                <a:latin typeface="Times"/>
                <a:cs typeface="Times"/>
              </a:rPr>
              <a:t>ACL and Capability Based (ACL-Cap) Operational Model </a:t>
            </a:r>
          </a:p>
          <a:p>
            <a:pPr marL="1485900" lvl="2" indent="-514350">
              <a:buSzPct val="100000"/>
              <a:buFont typeface="Wingdings" charset="2"/>
              <a:buChar char="q"/>
            </a:pPr>
            <a:r>
              <a:rPr lang="es-ES_tradnl" sz="2000" dirty="0">
                <a:latin typeface="Times"/>
                <a:cs typeface="Times"/>
              </a:rPr>
              <a:t>ABAC </a:t>
            </a:r>
            <a:r>
              <a:rPr lang="es-ES_tradnl" sz="2000" dirty="0" err="1">
                <a:latin typeface="Times"/>
                <a:cs typeface="Times"/>
              </a:rPr>
              <a:t>Operational</a:t>
            </a:r>
            <a:r>
              <a:rPr lang="es-ES_tradnl" sz="2000" dirty="0">
                <a:latin typeface="Times"/>
                <a:cs typeface="Times"/>
              </a:rPr>
              <a:t> </a:t>
            </a:r>
            <a:r>
              <a:rPr lang="es-ES_tradnl" sz="2000" dirty="0" err="1" smtClean="0">
                <a:latin typeface="Times"/>
                <a:cs typeface="Times"/>
              </a:rPr>
              <a:t>Model</a:t>
            </a:r>
            <a:endParaRPr lang="es-ES_tradnl" sz="2400" dirty="0">
              <a:latin typeface="Times"/>
              <a:cs typeface="Times"/>
            </a:endParaRPr>
          </a:p>
          <a:p>
            <a:pPr marL="523240" lvl="2" indent="0">
              <a:spcAft>
                <a:spcPts val="0"/>
              </a:spcAft>
              <a:buFont typeface="Wingdings" pitchFamily="2" charset="2"/>
              <a:buNone/>
            </a:pPr>
            <a:endParaRPr lang="en-US" sz="2200" dirty="0" smtClean="0">
              <a:latin typeface="Times"/>
              <a:cs typeface="Times"/>
            </a:endParaRPr>
          </a:p>
          <a:p>
            <a:pPr marL="523240" lvl="2" indent="0">
              <a:spcAft>
                <a:spcPts val="0"/>
              </a:spcAft>
              <a:buFont typeface="Wingdings" pitchFamily="2" charset="2"/>
              <a:buNone/>
            </a:pPr>
            <a:r>
              <a:rPr lang="en-US" sz="2200" dirty="0" smtClean="0">
                <a:latin typeface="Times"/>
                <a:cs typeface="Times"/>
              </a:rPr>
              <a:t>B - Administrative models	</a:t>
            </a:r>
            <a:endParaRPr lang="en-US" sz="20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1485900" lvl="2" indent="-514350">
              <a:buSzPct val="100000"/>
              <a:buFont typeface="Wingdings" charset="2"/>
              <a:buChar char="q"/>
            </a:pPr>
            <a:r>
              <a:rPr lang="tr-TR" sz="2000" dirty="0">
                <a:latin typeface="Times"/>
                <a:cs typeface="Times"/>
              </a:rPr>
              <a:t>Administrative ACL Model </a:t>
            </a:r>
          </a:p>
          <a:p>
            <a:pPr marL="1485900" lvl="2" indent="-514350">
              <a:buSzPct val="100000"/>
              <a:buFont typeface="Wingdings" charset="2"/>
              <a:buChar char="q"/>
            </a:pPr>
            <a:r>
              <a:rPr lang="es-ES_tradnl" sz="2000" dirty="0">
                <a:latin typeface="Times"/>
                <a:cs typeface="Times"/>
              </a:rPr>
              <a:t>Administrative RBAC </a:t>
            </a:r>
            <a:r>
              <a:rPr lang="es-ES_tradnl" sz="2000" dirty="0" err="1">
                <a:latin typeface="Times"/>
                <a:cs typeface="Times"/>
              </a:rPr>
              <a:t>Model</a:t>
            </a:r>
            <a:r>
              <a:rPr lang="es-ES_tradnl" sz="2000" dirty="0">
                <a:latin typeface="Times"/>
                <a:cs typeface="Times"/>
              </a:rPr>
              <a:t> </a:t>
            </a:r>
          </a:p>
          <a:p>
            <a:pPr marL="1485900" lvl="2" indent="-514350">
              <a:buSzPct val="100000"/>
              <a:buFont typeface="Wingdings" charset="2"/>
              <a:buChar char="q"/>
            </a:pPr>
            <a:r>
              <a:rPr lang="tr-TR" sz="2000" dirty="0">
                <a:latin typeface="Times"/>
                <a:cs typeface="Times"/>
              </a:rPr>
              <a:t>Administrative ABAC Model </a:t>
            </a:r>
          </a:p>
          <a:p>
            <a:pPr marL="91440" lvl="1" indent="0">
              <a:spcAft>
                <a:spcPts val="0"/>
              </a:spcAft>
              <a:buSzPct val="90000"/>
              <a:buFont typeface="Symbol" pitchFamily="18" charset="2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 lvl="2" indent="0"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 lvl="2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9780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iont_tip_thank_you_at_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3" y="1167799"/>
            <a:ext cx="8319936" cy="53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4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57845" y="1398588"/>
            <a:ext cx="8838445" cy="5842000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200" dirty="0" smtClean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 Develop an initial set of access control models for IoT within a robust framework. </a:t>
            </a:r>
          </a:p>
          <a:p>
            <a:pPr marL="107950" indent="0">
              <a:buSzPct val="90000"/>
              <a:buNone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anose="05000000000000000000" pitchFamily="2" charset="2"/>
              <a:buChar char="v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Times"/>
                <a:ea typeface="ＭＳ Ｐゴシック" charset="-128"/>
                <a:cs typeface="Times"/>
              </a:rPr>
              <a:t>GOAL</a:t>
            </a:r>
          </a:p>
        </p:txBody>
      </p:sp>
      <p:sp>
        <p:nvSpPr>
          <p:cNvPr id="9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Alshehri and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53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12002" y="0"/>
            <a:ext cx="623390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200" b="1" dirty="0" smtClean="0">
                <a:latin typeface="Times"/>
                <a:cs typeface="Times"/>
              </a:rPr>
              <a:t>ACCESS CONTROL ORIENTED (ACO) ARCHITECTURE FOR IOT</a:t>
            </a:r>
            <a:endParaRPr lang="en-US" sz="2200" b="1" kern="0" dirty="0">
              <a:solidFill>
                <a:srgbClr val="131F49"/>
              </a:solidFill>
              <a:latin typeface="Times"/>
              <a:ea typeface="ＭＳ Ｐゴシック" charset="-128"/>
              <a:cs typeface="Times"/>
            </a:endParaRPr>
          </a:p>
        </p:txBody>
      </p:sp>
      <p:pic>
        <p:nvPicPr>
          <p:cNvPr id="3" name="Picture 2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71" y="1430554"/>
            <a:ext cx="4028602" cy="39267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113" y="6340067"/>
            <a:ext cx="9518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"/>
                <a:cs typeface="Times"/>
              </a:rPr>
              <a:t> </a:t>
            </a:r>
            <a:r>
              <a:rPr lang="en-US" sz="1200" dirty="0" smtClean="0">
                <a:latin typeface="Times"/>
                <a:cs typeface="Times"/>
              </a:rPr>
              <a:t>[1] A</a:t>
            </a:r>
            <a:r>
              <a:rPr lang="en-US" sz="1200" dirty="0">
                <a:latin typeface="Times"/>
                <a:cs typeface="Times"/>
              </a:rPr>
              <a:t>. Alshehri and R. </a:t>
            </a:r>
            <a:r>
              <a:rPr lang="en-US" sz="1200" dirty="0" err="1">
                <a:latin typeface="Times"/>
                <a:cs typeface="Times"/>
              </a:rPr>
              <a:t>Sandhu</a:t>
            </a:r>
            <a:r>
              <a:rPr lang="en-US" sz="1200" dirty="0">
                <a:latin typeface="Times"/>
                <a:cs typeface="Times"/>
              </a:rPr>
              <a:t>, “Access control models </a:t>
            </a:r>
            <a:r>
              <a:rPr lang="en-US" sz="1200" dirty="0" smtClean="0">
                <a:latin typeface="Times"/>
                <a:cs typeface="Times"/>
              </a:rPr>
              <a:t>for cloud</a:t>
            </a:r>
            <a:r>
              <a:rPr lang="en-US" sz="1200" dirty="0">
                <a:latin typeface="Times"/>
                <a:cs typeface="Times"/>
              </a:rPr>
              <a:t>-enabled internet of things: </a:t>
            </a:r>
            <a:r>
              <a:rPr lang="en-US" sz="1200" dirty="0" smtClean="0">
                <a:latin typeface="Times"/>
                <a:cs typeface="Times"/>
              </a:rPr>
              <a:t>A proposed </a:t>
            </a:r>
            <a:r>
              <a:rPr lang="en-US" sz="1200" dirty="0">
                <a:latin typeface="Times"/>
                <a:cs typeface="Times"/>
              </a:rPr>
              <a:t>architecture </a:t>
            </a:r>
            <a:r>
              <a:rPr lang="en-US" sz="1200" dirty="0" smtClean="0">
                <a:latin typeface="Times"/>
                <a:cs typeface="Times"/>
              </a:rPr>
              <a:t>and research </a:t>
            </a:r>
            <a:r>
              <a:rPr lang="en-US" sz="1200" dirty="0">
                <a:latin typeface="Times"/>
                <a:cs typeface="Times"/>
              </a:rPr>
              <a:t>agenda,” in the 2nd IEEE International </a:t>
            </a:r>
            <a:r>
              <a:rPr lang="en-US" sz="1200" dirty="0" smtClean="0">
                <a:latin typeface="Times"/>
                <a:cs typeface="Times"/>
              </a:rPr>
              <a:t>Conference on Collaboration </a:t>
            </a:r>
            <a:r>
              <a:rPr lang="en-US" sz="1200" dirty="0">
                <a:latin typeface="Times"/>
                <a:cs typeface="Times"/>
              </a:rPr>
              <a:t>and Internet Computing (CIC). IEEE</a:t>
            </a:r>
            <a:r>
              <a:rPr lang="en-US" sz="1200" dirty="0" smtClean="0">
                <a:latin typeface="Times"/>
                <a:cs typeface="Times"/>
              </a:rPr>
              <a:t>, 2016</a:t>
            </a:r>
            <a:r>
              <a:rPr lang="en-US" sz="1200" dirty="0">
                <a:latin typeface="Times"/>
                <a:cs typeface="Times"/>
              </a:rPr>
              <a:t>, pp. 530–538.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8438" y="5646296"/>
            <a:ext cx="5355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1. ACO Architecture for Cloud-Enabled </a:t>
            </a:r>
            <a:r>
              <a:rPr lang="en-US" dirty="0" smtClean="0">
                <a:latin typeface="Times"/>
                <a:cs typeface="Times"/>
              </a:rPr>
              <a:t>IoT  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1401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658454" y="1278115"/>
            <a:ext cx="8506556" cy="5842000"/>
          </a:xfrm>
        </p:spPr>
        <p:txBody>
          <a:bodyPr/>
          <a:lstStyle/>
          <a:p>
            <a:pPr marL="91440" indent="0">
              <a:spcAft>
                <a:spcPts val="0"/>
              </a:spcAft>
              <a:buNone/>
            </a:pPr>
            <a:r>
              <a:rPr lang="en-US" sz="2400" dirty="0" smtClean="0">
                <a:latin typeface="Times"/>
                <a:cs typeface="Times"/>
              </a:rPr>
              <a:t>* Develop </a:t>
            </a:r>
            <a:r>
              <a:rPr lang="en-US" sz="2400" dirty="0">
                <a:latin typeface="Times"/>
                <a:cs typeface="Times"/>
              </a:rPr>
              <a:t>access control models for VO communication in two layers: </a:t>
            </a:r>
            <a:endParaRPr lang="en-US" sz="2400" dirty="0" smtClean="0">
              <a:latin typeface="Times"/>
              <a:cs typeface="Times"/>
            </a:endParaRPr>
          </a:p>
          <a:p>
            <a:pPr marL="523240" lvl="2" indent="0">
              <a:spcAft>
                <a:spcPts val="0"/>
              </a:spcAft>
              <a:buNone/>
            </a:pPr>
            <a:r>
              <a:rPr lang="en-US" sz="2200" dirty="0" smtClean="0">
                <a:latin typeface="Times"/>
                <a:cs typeface="Times"/>
              </a:rPr>
              <a:t>A - Operational </a:t>
            </a:r>
            <a:r>
              <a:rPr lang="en-US" sz="2200" dirty="0">
                <a:latin typeface="Times"/>
                <a:cs typeface="Times"/>
              </a:rPr>
              <a:t>models </a:t>
            </a:r>
          </a:p>
          <a:p>
            <a:pPr marL="523240" lvl="2" indent="0">
              <a:spcAft>
                <a:spcPts val="0"/>
              </a:spcAft>
              <a:buNone/>
            </a:pPr>
            <a:r>
              <a:rPr lang="en-US" sz="2200" dirty="0" smtClean="0">
                <a:latin typeface="Times"/>
                <a:cs typeface="Times"/>
              </a:rPr>
              <a:t>B - Administrative models</a:t>
            </a:r>
          </a:p>
          <a:p>
            <a:pPr marL="91440" lvl="1" indent="0">
              <a:spcAft>
                <a:spcPts val="0"/>
              </a:spcAft>
              <a:buSzPct val="90000"/>
              <a:buNone/>
              <a:defRPr/>
            </a:pPr>
            <a:endParaRPr lang="en-US" sz="2000" dirty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 lvl="2" indent="0">
              <a:spcAft>
                <a:spcPts val="0"/>
              </a:spcAft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 lvl="2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 marL="9144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45396" y="0"/>
            <a:ext cx="641094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97796" y="35620"/>
            <a:ext cx="641094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b="1" dirty="0" smtClean="0"/>
              <a:t>THE PAPER GOAL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480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87874"/>
            <a:ext cx="9069387" cy="58420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Background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Use case within ACO architecture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Operational access control for VO communication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Administrative access control for </a:t>
            </a:r>
            <a:r>
              <a:rPr lang="en-US" sz="2400" dirty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VO communication</a:t>
            </a: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Current and future research</a:t>
            </a: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"/>
                <a:ea typeface="ＭＳ Ｐゴシック" pitchFamily="34" charset="-128"/>
                <a:cs typeface="Times"/>
              </a:rPr>
              <a:t>Conclusion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45396" y="0"/>
            <a:ext cx="641094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2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45396" y="50218"/>
            <a:ext cx="641094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b="1" dirty="0" smtClean="0"/>
              <a:t>OUTLINE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066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98588"/>
            <a:ext cx="9069387" cy="5842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dirty="0" smtClean="0">
                <a:latin typeface="Times"/>
                <a:cs typeface="Times"/>
              </a:rPr>
              <a:t>Access control models for IoT.</a:t>
            </a:r>
            <a:endParaRPr lang="en-US" sz="2000" dirty="0" smtClean="0">
              <a:latin typeface="Times"/>
              <a:cs typeface="Times"/>
            </a:endParaRPr>
          </a:p>
          <a:p>
            <a:pPr>
              <a:lnSpc>
                <a:spcPct val="120000"/>
              </a:lnSpc>
              <a:defRPr/>
            </a:pPr>
            <a:r>
              <a:rPr lang="en-US" sz="2400" dirty="0">
                <a:latin typeface="Times"/>
                <a:cs typeface="Times"/>
              </a:rPr>
              <a:t>The </a:t>
            </a:r>
            <a:r>
              <a:rPr lang="en-US" sz="2400" dirty="0" smtClean="0">
                <a:latin typeface="Times"/>
                <a:cs typeface="Times"/>
              </a:rPr>
              <a:t>publish </a:t>
            </a:r>
            <a:r>
              <a:rPr lang="en-US" sz="2400" dirty="0">
                <a:latin typeface="Times"/>
                <a:cs typeface="Times"/>
              </a:rPr>
              <a:t>and </a:t>
            </a:r>
            <a:r>
              <a:rPr lang="en-US" sz="2400" dirty="0" smtClean="0">
                <a:latin typeface="Times"/>
                <a:cs typeface="Times"/>
              </a:rPr>
              <a:t>subscribe </a:t>
            </a:r>
            <a:r>
              <a:rPr lang="en-US" sz="2400" dirty="0">
                <a:latin typeface="Times"/>
                <a:cs typeface="Times"/>
              </a:rPr>
              <a:t>c</a:t>
            </a:r>
            <a:r>
              <a:rPr lang="en-US" sz="2400" dirty="0" smtClean="0">
                <a:latin typeface="Times"/>
                <a:cs typeface="Times"/>
              </a:rPr>
              <a:t>ommunication </a:t>
            </a:r>
            <a:r>
              <a:rPr lang="en-US" sz="2400" dirty="0">
                <a:latin typeface="Times"/>
                <a:cs typeface="Times"/>
              </a:rPr>
              <a:t>p</a:t>
            </a:r>
            <a:r>
              <a:rPr lang="en-US" sz="2400" dirty="0" smtClean="0">
                <a:latin typeface="Times"/>
                <a:cs typeface="Times"/>
              </a:rPr>
              <a:t>aradigm </a:t>
            </a:r>
            <a:endParaRPr lang="en-US" sz="2400" dirty="0">
              <a:latin typeface="Times"/>
              <a:cs typeface="Times"/>
            </a:endParaRPr>
          </a:p>
          <a:p>
            <a:pPr marL="107950" indent="0">
              <a:lnSpc>
                <a:spcPct val="120000"/>
              </a:lnSpc>
              <a:buNone/>
              <a:defRPr/>
            </a:pPr>
            <a:r>
              <a:rPr lang="en-US" sz="2400" dirty="0" smtClean="0">
                <a:latin typeface="Times"/>
                <a:cs typeface="Times"/>
              </a:rPr>
              <a:t>	* </a:t>
            </a:r>
            <a:r>
              <a:rPr lang="en-US" sz="2000" dirty="0" smtClean="0">
                <a:latin typeface="Times"/>
                <a:cs typeface="Times"/>
              </a:rPr>
              <a:t>The </a:t>
            </a:r>
            <a:r>
              <a:rPr lang="en-US" sz="2000" dirty="0">
                <a:latin typeface="Times"/>
                <a:cs typeface="Times"/>
              </a:rPr>
              <a:t>publish/subscribe paradigm has various </a:t>
            </a:r>
            <a:r>
              <a:rPr lang="en-US" sz="2000" dirty="0" smtClean="0">
                <a:latin typeface="Times"/>
                <a:cs typeface="Times"/>
              </a:rPr>
              <a:t>implementation, primarily </a:t>
            </a:r>
            <a:r>
              <a:rPr lang="en-US" sz="2000" dirty="0">
                <a:latin typeface="Times"/>
                <a:cs typeface="Times"/>
              </a:rPr>
              <a:t>topic-based and content-based. </a:t>
            </a:r>
          </a:p>
          <a:p>
            <a:pPr marL="107950" indent="0">
              <a:lnSpc>
                <a:spcPct val="120000"/>
              </a:lnSpc>
              <a:buNone/>
              <a:defRPr/>
            </a:pPr>
            <a:endParaRPr lang="en-US" sz="2400" dirty="0" smtClean="0">
              <a:solidFill>
                <a:schemeClr val="tx1"/>
              </a:solidFill>
              <a:latin typeface="Times"/>
              <a:ea typeface="ＭＳ Ｐゴシック" pitchFamily="34" charset="-128"/>
              <a:cs typeface="Times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endParaRPr lang="en-US" sz="3600" kern="0" dirty="0" smtClean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45396" y="0"/>
            <a:ext cx="641094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BACKGROUND </a:t>
            </a:r>
            <a:endParaRPr lang="en-US" sz="24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811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45396" y="0"/>
            <a:ext cx="641094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t-BR" sz="2400" b="1" dirty="0">
                <a:latin typeface="Times"/>
                <a:cs typeface="Times"/>
              </a:rPr>
              <a:t>USE CASE WITHIN ACO ARCHITECTURE </a:t>
            </a:r>
          </a:p>
        </p:txBody>
      </p:sp>
      <p:pic>
        <p:nvPicPr>
          <p:cNvPr id="2" name="Picture 1" descr="UseCas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01" y="1182398"/>
            <a:ext cx="7015089" cy="455441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727" y="5763077"/>
            <a:ext cx="598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Figure 2. Sensing speeding cars within ACO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1652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3A5A530-B353-4FD7-9B9C-C1CE97043F69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9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1509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293" y="0"/>
            <a:ext cx="856475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pt-BR" sz="2400" b="1" dirty="0">
                <a:latin typeface="Times"/>
                <a:cs typeface="Times"/>
              </a:rPr>
              <a:t>OPERATIONAL ACCESS CONTROL </a:t>
            </a:r>
            <a:r>
              <a:rPr lang="pt-BR" sz="2400" b="1" dirty="0" smtClean="0">
                <a:latin typeface="Times"/>
                <a:cs typeface="Times"/>
              </a:rPr>
              <a:t>FOR </a:t>
            </a:r>
          </a:p>
          <a:p>
            <a:pPr algn="ctr"/>
            <a:r>
              <a:rPr lang="pt-BR" sz="2400" b="1" dirty="0" smtClean="0">
                <a:latin typeface="Times"/>
                <a:cs typeface="Times"/>
              </a:rPr>
              <a:t>VO </a:t>
            </a:r>
            <a:r>
              <a:rPr lang="pt-BR" sz="2400" b="1" dirty="0">
                <a:latin typeface="Times"/>
                <a:cs typeface="Times"/>
              </a:rPr>
              <a:t>COMMUNICATION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3238" y="10620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endParaRPr lang="en-US" sz="2000" i="1" dirty="0" smtClean="0">
              <a:latin typeface="Times"/>
              <a:cs typeface="Times"/>
            </a:endParaRPr>
          </a:p>
          <a:p>
            <a:pPr marL="622300" indent="-514350">
              <a:buSzPct val="100000"/>
              <a:buFont typeface="+mj-lt"/>
              <a:buAutoNum type="alphaUcPeriod"/>
            </a:pPr>
            <a:r>
              <a:rPr lang="en-US" sz="2400" dirty="0" smtClean="0">
                <a:latin typeface="Times"/>
                <a:cs typeface="Times"/>
              </a:rPr>
              <a:t>ACL </a:t>
            </a:r>
            <a:r>
              <a:rPr lang="en-US" sz="2400" dirty="0">
                <a:latin typeface="Times"/>
                <a:cs typeface="Times"/>
              </a:rPr>
              <a:t>and Capability Based (ACL-Cap) Operational Model </a:t>
            </a:r>
            <a:endParaRPr lang="en-US" sz="2400" dirty="0" smtClean="0">
              <a:latin typeface="Times"/>
              <a:cs typeface="Times"/>
            </a:endParaRPr>
          </a:p>
          <a:p>
            <a:pPr marL="622300" indent="-514350">
              <a:buSzPct val="100000"/>
              <a:buFont typeface="+mj-lt"/>
              <a:buAutoNum type="alphaUcPeriod"/>
            </a:pPr>
            <a:r>
              <a:rPr lang="es-ES_tradnl" sz="2400" dirty="0" smtClean="0">
                <a:latin typeface="Times"/>
                <a:cs typeface="Times"/>
              </a:rPr>
              <a:t>ABAC </a:t>
            </a:r>
            <a:r>
              <a:rPr lang="es-ES_tradnl" sz="2400" dirty="0" err="1" smtClean="0">
                <a:latin typeface="Times"/>
                <a:cs typeface="Times"/>
              </a:rPr>
              <a:t>Operational</a:t>
            </a:r>
            <a:r>
              <a:rPr lang="es-ES_tradnl" sz="2400" dirty="0" smtClean="0">
                <a:latin typeface="Times"/>
                <a:cs typeface="Times"/>
              </a:rPr>
              <a:t> </a:t>
            </a:r>
            <a:r>
              <a:rPr lang="es-ES_tradnl" sz="2400" dirty="0" err="1" smtClean="0">
                <a:latin typeface="Times"/>
                <a:cs typeface="Times"/>
              </a:rPr>
              <a:t>Model</a:t>
            </a:r>
            <a:endParaRPr lang="es-ES_tradnl" sz="2400" dirty="0" smtClean="0">
              <a:latin typeface="Times"/>
              <a:cs typeface="Times"/>
            </a:endParaRPr>
          </a:p>
          <a:p>
            <a:pPr marL="622300" indent="-514350">
              <a:buSzPct val="100000"/>
              <a:buFont typeface="+mj-lt"/>
              <a:buAutoNum type="alphaUcPeriod"/>
            </a:pPr>
            <a:endParaRPr lang="es-ES_tradnl" sz="2400" dirty="0" smtClean="0">
              <a:latin typeface="Times"/>
              <a:cs typeface="Times"/>
            </a:endParaRPr>
          </a:p>
          <a:p>
            <a:pPr marL="622300" indent="-514350">
              <a:buSzPct val="100000"/>
              <a:buFont typeface="+mj-lt"/>
              <a:buAutoNum type="alphaUcPeriod"/>
            </a:pPr>
            <a:endParaRPr lang="es-ES_tradnl" sz="2400" dirty="0">
              <a:latin typeface="Times"/>
              <a:cs typeface="Times"/>
            </a:endParaRPr>
          </a:p>
          <a:p>
            <a:pPr marL="622300" indent="-514350">
              <a:buSzPct val="100000"/>
              <a:buFont typeface="+mj-lt"/>
              <a:buAutoNum type="alphaUcPeriod"/>
            </a:pPr>
            <a:endParaRPr lang="es-ES_tradnl" sz="2400" dirty="0" smtClean="0">
              <a:latin typeface="Times"/>
              <a:cs typeface="Times"/>
            </a:endParaRPr>
          </a:p>
          <a:p>
            <a:pPr marL="107950" indent="0">
              <a:buSzPct val="100000"/>
              <a:buNone/>
            </a:pPr>
            <a:endParaRPr lang="es-ES_tradnl" sz="2400" dirty="0">
              <a:latin typeface="Times"/>
              <a:cs typeface="Times"/>
            </a:endParaRPr>
          </a:p>
          <a:p>
            <a:pPr marL="107950" indent="0">
              <a:buSzPct val="100000"/>
              <a:buNone/>
            </a:pPr>
            <a:r>
              <a:rPr lang="es-ES_tradnl" sz="2400" dirty="0" err="1" smtClean="0">
                <a:latin typeface="Times"/>
                <a:cs typeface="Times"/>
              </a:rPr>
              <a:t>Four</a:t>
            </a:r>
            <a:r>
              <a:rPr lang="es-ES_tradnl" sz="2400" dirty="0" smtClean="0">
                <a:latin typeface="Times"/>
                <a:cs typeface="Times"/>
              </a:rPr>
              <a:t> </a:t>
            </a:r>
            <a:r>
              <a:rPr lang="es-ES_tradnl" sz="2400" dirty="0" err="1" smtClean="0">
                <a:latin typeface="Times"/>
                <a:cs typeface="Times"/>
              </a:rPr>
              <a:t>Questions</a:t>
            </a:r>
            <a:r>
              <a:rPr lang="es-ES_tradnl" sz="2400" dirty="0" smtClean="0">
                <a:latin typeface="Times"/>
                <a:cs typeface="Times"/>
              </a:rPr>
              <a:t>: </a:t>
            </a:r>
          </a:p>
          <a:p>
            <a:pPr lvl="1"/>
            <a:r>
              <a:rPr lang="en-US" sz="2200" dirty="0">
                <a:latin typeface="Times"/>
                <a:cs typeface="Times"/>
              </a:rPr>
              <a:t>Which VOs are allowed to publish or send a subscription request to a topic’s MB? </a:t>
            </a:r>
          </a:p>
          <a:p>
            <a:pPr lvl="1"/>
            <a:r>
              <a:rPr lang="en-US" sz="2200" dirty="0" smtClean="0">
                <a:latin typeface="Times"/>
                <a:cs typeface="Times"/>
              </a:rPr>
              <a:t>Which </a:t>
            </a:r>
            <a:r>
              <a:rPr lang="en-US" sz="2200" dirty="0">
                <a:latin typeface="Times"/>
                <a:cs typeface="Times"/>
              </a:rPr>
              <a:t>MBs should VOs publish to or send a subscription request to</a:t>
            </a:r>
            <a:r>
              <a:rPr lang="en-US" sz="2200" dirty="0" smtClean="0">
                <a:latin typeface="Times"/>
                <a:cs typeface="Times"/>
              </a:rPr>
              <a:t>?</a:t>
            </a:r>
          </a:p>
          <a:p>
            <a:pPr lvl="1"/>
            <a:r>
              <a:rPr lang="en-US" sz="2200" dirty="0">
                <a:latin typeface="Times"/>
                <a:cs typeface="Times"/>
              </a:rPr>
              <a:t>Which VOs should a topics MB forward data to</a:t>
            </a:r>
            <a:r>
              <a:rPr lang="en-US" sz="2200" dirty="0" smtClean="0">
                <a:latin typeface="Times"/>
                <a:cs typeface="Times"/>
              </a:rPr>
              <a:t>?</a:t>
            </a:r>
            <a:endParaRPr lang="en-US" sz="2200" dirty="0">
              <a:latin typeface="Times"/>
              <a:cs typeface="Times"/>
            </a:endParaRPr>
          </a:p>
          <a:p>
            <a:pPr lvl="1"/>
            <a:r>
              <a:rPr lang="en-US" sz="2200" dirty="0" smtClean="0">
                <a:latin typeface="Times"/>
                <a:cs typeface="Times"/>
              </a:rPr>
              <a:t>Which </a:t>
            </a:r>
            <a:r>
              <a:rPr lang="en-US" sz="2200" dirty="0">
                <a:latin typeface="Times"/>
                <a:cs typeface="Times"/>
              </a:rPr>
              <a:t>MBs should VOs receive data from</a:t>
            </a:r>
            <a:r>
              <a:rPr lang="en-US" sz="2200" dirty="0" smtClean="0">
                <a:latin typeface="Times"/>
                <a:cs typeface="Times"/>
              </a:rPr>
              <a:t>? </a:t>
            </a:r>
          </a:p>
          <a:p>
            <a:pPr marL="107950" indent="0">
              <a:buNone/>
            </a:pPr>
            <a:endParaRPr lang="es-ES_tradnl" sz="2000" dirty="0" smtClean="0">
              <a:latin typeface="Times"/>
              <a:cs typeface="Times"/>
            </a:endParaRPr>
          </a:p>
          <a:p>
            <a:pPr marL="107950" indent="0">
              <a:buNone/>
            </a:pPr>
            <a:endParaRPr lang="es-ES_tradnl" sz="2000" dirty="0">
              <a:latin typeface="Times"/>
              <a:cs typeface="Times"/>
            </a:endParaRPr>
          </a:p>
          <a:p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Date Placeholder 3"/>
          <p:cNvSpPr txBox="1">
            <a:spLocks noGrp="1"/>
          </p:cNvSpPr>
          <p:nvPr/>
        </p:nvSpPr>
        <p:spPr bwMode="auto">
          <a:xfrm>
            <a:off x="392113" y="6918635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-128"/>
              </a:rPr>
              <a:t>© Alshehri and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2" name="Picture 1" descr="Diagram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47" y="2375351"/>
            <a:ext cx="6553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4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11589</TotalTime>
  <Words>1789</Words>
  <Application>Microsoft Macintosh PowerPoint</Application>
  <PresentationFormat>Custom</PresentationFormat>
  <Paragraphs>282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Microsoft Office User</cp:lastModifiedBy>
  <cp:revision>1246</cp:revision>
  <cp:lastPrinted>2016-07-07T17:22:36Z</cp:lastPrinted>
  <dcterms:created xsi:type="dcterms:W3CDTF">2010-02-19T20:53:39Z</dcterms:created>
  <dcterms:modified xsi:type="dcterms:W3CDTF">2017-08-04T14:28:46Z</dcterms:modified>
</cp:coreProperties>
</file>