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79" r:id="rId3"/>
    <p:sldId id="278" r:id="rId4"/>
    <p:sldId id="257" r:id="rId5"/>
    <p:sldId id="286" r:id="rId6"/>
    <p:sldId id="258" r:id="rId7"/>
    <p:sldId id="273" r:id="rId8"/>
    <p:sldId id="283" r:id="rId9"/>
    <p:sldId id="285" r:id="rId10"/>
    <p:sldId id="284" r:id="rId11"/>
    <p:sldId id="260" r:id="rId12"/>
    <p:sldId id="261" r:id="rId13"/>
    <p:sldId id="262" r:id="rId14"/>
    <p:sldId id="282" r:id="rId15"/>
    <p:sldId id="263" r:id="rId16"/>
    <p:sldId id="265" r:id="rId17"/>
    <p:sldId id="287" r:id="rId18"/>
    <p:sldId id="288" r:id="rId19"/>
    <p:sldId id="266" r:id="rId20"/>
    <p:sldId id="267" r:id="rId21"/>
    <p:sldId id="268" r:id="rId22"/>
    <p:sldId id="269" r:id="rId23"/>
    <p:sldId id="272" r:id="rId24"/>
    <p:sldId id="281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80" autoAdjust="0"/>
  </p:normalViewPr>
  <p:slideViewPr>
    <p:cSldViewPr>
      <p:cViewPr varScale="1">
        <p:scale>
          <a:sx n="78" d="100"/>
          <a:sy n="78" d="100"/>
        </p:scale>
        <p:origin x="-16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E844F-9E4D-462B-A857-0F101B861EF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05451-4E1F-456C-B71A-5EADE9D421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299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 w="9525"/>
        </p:spPr>
        <p:txBody>
          <a:bodyPr/>
          <a:lstStyle/>
          <a:p>
            <a:pPr>
              <a:tabLst>
                <a:tab pos="643769" algn="l"/>
                <a:tab pos="1295331" algn="l"/>
                <a:tab pos="1943775" algn="l"/>
                <a:tab pos="2593778" algn="l"/>
              </a:tabLst>
            </a:pPr>
            <a:fld id="{B7CB852E-AAE6-477A-9BEF-A25B8E126494}" type="slidenum">
              <a:rPr lang="en-GB"/>
              <a:pPr>
                <a:tabLst>
                  <a:tab pos="643769" algn="l"/>
                  <a:tab pos="1295331" algn="l"/>
                  <a:tab pos="1943775" algn="l"/>
                  <a:tab pos="2593778" algn="l"/>
                </a:tabLst>
              </a:pPr>
              <a:t>1</a:t>
            </a:fld>
            <a:endParaRPr lang="en-GB"/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9" y="4342308"/>
            <a:ext cx="5488576" cy="4115738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7409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the CS department</a:t>
            </a:r>
            <a:r>
              <a:rPr lang="en-US" baseline="0" dirty="0" smtClean="0"/>
              <a:t> migration as example</a:t>
            </a:r>
          </a:p>
          <a:p>
            <a:endParaRPr lang="en-US" dirty="0" smtClean="0"/>
          </a:p>
          <a:p>
            <a:r>
              <a:rPr lang="en-US" dirty="0" smtClean="0"/>
              <a:t>All types of users first</a:t>
            </a:r>
          </a:p>
          <a:p>
            <a:endParaRPr lang="en-US" dirty="0" smtClean="0"/>
          </a:p>
          <a:p>
            <a:r>
              <a:rPr lang="en-US" dirty="0" smtClean="0"/>
              <a:t>What</a:t>
            </a:r>
            <a:r>
              <a:rPr lang="en-US" baseline="0" dirty="0" smtClean="0"/>
              <a:t> is used to control their actions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does this policy be configured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3172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r>
              <a:rPr lang="en-US" baseline="0" dirty="0" smtClean="0"/>
              <a:t> Tenant control their own 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05451-4E1F-456C-B71A-5EADE9D421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0582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0" dirty="0" smtClean="0">
                <a:ea typeface="ＭＳ Ｐゴシック" pitchFamily="34" charset="-128"/>
              </a:rPr>
              <a:t>UCON</a:t>
            </a:r>
            <a:r>
              <a:rPr lang="en-US" sz="1200" kern="0" baseline="0" dirty="0" smtClean="0">
                <a:ea typeface="ＭＳ Ｐゴシック" pitchFamily="34" charset="-128"/>
              </a:rPr>
              <a:t> 2004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05451-4E1F-456C-B71A-5EADE9D421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0582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0" dirty="0" smtClean="0">
                <a:ea typeface="ＭＳ Ｐゴシック" pitchFamily="34" charset="-128"/>
              </a:rPr>
              <a:t>UCON</a:t>
            </a:r>
            <a:r>
              <a:rPr lang="en-US" sz="1200" kern="0" baseline="0" dirty="0" smtClean="0">
                <a:ea typeface="ＭＳ Ｐゴシック" pitchFamily="34" charset="-128"/>
              </a:rPr>
              <a:t> 2004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05451-4E1F-456C-B71A-5EADE9D421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0582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</a:t>
            </a:r>
            <a:r>
              <a:rPr lang="en-US" baseline="0" dirty="0" smtClean="0"/>
              <a:t> concept of account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611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the assumption</a:t>
            </a:r>
            <a:r>
              <a:rPr lang="en-US" baseline="0" dirty="0" smtClean="0"/>
              <a:t> that users and objects are associated with certain sets of attributes, the</a:t>
            </a:r>
          </a:p>
          <a:p>
            <a:r>
              <a:rPr lang="en-US" baseline="0" dirty="0" smtClean="0"/>
              <a:t>Following works exists: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NIST</a:t>
            </a:r>
            <a:r>
              <a:rPr lang="en-US" baseline="0" dirty="0" smtClean="0"/>
              <a:t> ABAC: </a:t>
            </a:r>
            <a:r>
              <a:rPr lang="en-US" baseline="0" dirty="0" err="1" smtClean="0"/>
              <a:t>enprisize</a:t>
            </a:r>
            <a:r>
              <a:rPr lang="en-US" baseline="0" dirty="0" smtClean="0"/>
              <a:t> enforcement such as </a:t>
            </a:r>
          </a:p>
          <a:p>
            <a:r>
              <a:rPr lang="en-US" baseline="0" dirty="0" err="1" smtClean="0"/>
              <a:t>SecPAL</a:t>
            </a:r>
            <a:r>
              <a:rPr lang="en-US" baseline="0" dirty="0" smtClean="0"/>
              <a:t>: </a:t>
            </a:r>
            <a:r>
              <a:rPr lang="en-US" sz="1100" baseline="30000" dirty="0" err="1">
                <a:solidFill>
                  <a:srgbClr val="000000"/>
                </a:solidFill>
                <a:latin typeface="Times New Roman" pitchFamily="16" charset="0"/>
                <a:ea typeface="ＭＳ Ｐゴシック" charset="-128"/>
                <a:cs typeface="ＭＳ Ｐゴシック" charset="-128"/>
              </a:rPr>
              <a:t>SecPAL</a:t>
            </a:r>
            <a:r>
              <a:rPr lang="en-US" sz="1100" baseline="30000" dirty="0">
                <a:solidFill>
                  <a:srgbClr val="000000"/>
                </a:solidFill>
                <a:latin typeface="Times New Roman" pitchFamily="16" charset="0"/>
                <a:ea typeface="ＭＳ Ｐゴシック" charset="-128"/>
                <a:cs typeface="ＭＳ Ｐゴシック" charset="-128"/>
              </a:rPr>
              <a:t>: Design and semantics of a decentralized authorization language.</a:t>
            </a:r>
          </a:p>
          <a:p>
            <a:r>
              <a:rPr lang="en-US" sz="1100" baseline="30000" dirty="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rPr>
              <a:t>Policies and credentials</a:t>
            </a:r>
            <a:r>
              <a:rPr lang="en-US" sz="1100" dirty="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rPr>
              <a:t> are defined in logical clause</a:t>
            </a:r>
          </a:p>
          <a:p>
            <a:r>
              <a:rPr lang="en-US" dirty="0" smtClean="0"/>
              <a:t>DYNPAL: with</a:t>
            </a:r>
            <a:r>
              <a:rPr lang="en-US" baseline="0" dirty="0" smtClean="0"/>
              <a:t> updating of system </a:t>
            </a:r>
          </a:p>
          <a:p>
            <a:r>
              <a:rPr lang="en-US" baseline="0" dirty="0" smtClean="0"/>
              <a:t>Rule based policy:  include statement of credential and action</a:t>
            </a:r>
          </a:p>
          <a:p>
            <a:r>
              <a:rPr lang="en-US" baseline="0" dirty="0" smtClean="0"/>
              <a:t>Binder:  open logic based security language specifies attributes communications among parties.</a:t>
            </a:r>
          </a:p>
          <a:p>
            <a:r>
              <a:rPr lang="en-US" baseline="0" dirty="0" smtClean="0"/>
              <a:t>EPAL: enterprise privacy authorization language</a:t>
            </a:r>
          </a:p>
          <a:p>
            <a:r>
              <a:rPr lang="en-US" baseline="0" dirty="0" smtClean="0"/>
              <a:t>FAF: predicate and support inference </a:t>
            </a:r>
          </a:p>
          <a:p>
            <a:endParaRPr lang="en-US" baseline="0" dirty="0" smtClean="0"/>
          </a:p>
          <a:p>
            <a:r>
              <a:rPr lang="en-US" sz="1100" baseline="30000" dirty="0">
                <a:solidFill>
                  <a:srgbClr val="000000"/>
                </a:solidFill>
                <a:latin typeface="Times New Roman" pitchFamily="16" charset="0"/>
                <a:ea typeface="ＭＳ Ｐゴシック" charset="-128"/>
                <a:cs typeface="ＭＳ Ｐゴシック" charset="-128"/>
              </a:rPr>
              <a:t>Key-Policy Attribute-Based Encryption: extends the above work to associate policy tree instead of lists of attributes with private keys</a:t>
            </a:r>
            <a:endParaRPr lang="en-US" sz="1100" baseline="30000" dirty="0">
              <a:solidFill>
                <a:srgbClr val="000000"/>
              </a:solidFill>
              <a:latin typeface="Times New Roman" pitchFamily="16" charset="0"/>
              <a:ea typeface="ＭＳ Ｐゴシック" charset="-128"/>
            </a:endParaRPr>
          </a:p>
          <a:p>
            <a:r>
              <a:rPr lang="en-US" sz="1100" baseline="30000" dirty="0" err="1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rPr>
              <a:t>Cp-abe</a:t>
            </a:r>
            <a:r>
              <a:rPr lang="en-US" sz="1100" baseline="30000" dirty="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rPr>
              <a:t>:  </a:t>
            </a:r>
            <a:r>
              <a:rPr lang="en-US" sz="1100" baseline="30000" dirty="0">
                <a:solidFill>
                  <a:srgbClr val="000000"/>
                </a:solidFill>
                <a:latin typeface="Times New Roman" pitchFamily="16" charset="0"/>
                <a:ea typeface="ＭＳ Ｐゴシック" charset="-128"/>
                <a:cs typeface="ＭＳ Ｐゴシック" charset="-128"/>
              </a:rPr>
              <a:t>on the other hand enables </a:t>
            </a:r>
            <a:r>
              <a:rPr lang="en-US" sz="1100" baseline="30000" dirty="0" err="1">
                <a:solidFill>
                  <a:srgbClr val="000000"/>
                </a:solidFill>
                <a:latin typeface="Times New Roman" pitchFamily="16" charset="0"/>
                <a:ea typeface="ＭＳ Ｐゴシック" charset="-128"/>
                <a:cs typeface="ＭＳ Ｐゴシック" charset="-128"/>
              </a:rPr>
              <a:t>encryptor</a:t>
            </a:r>
            <a:r>
              <a:rPr lang="en-US" sz="1100" baseline="30000" dirty="0">
                <a:solidFill>
                  <a:srgbClr val="000000"/>
                </a:solidFill>
                <a:latin typeface="Times New Roman" pitchFamily="16" charset="0"/>
                <a:ea typeface="ＭＳ Ｐゴシック" charset="-128"/>
                <a:cs typeface="ＭＳ Ｐゴシック" charset="-128"/>
              </a:rPr>
              <a:t> to associate policy trees with </a:t>
            </a:r>
            <a:r>
              <a:rPr lang="en-US" sz="1100" baseline="30000" dirty="0" err="1">
                <a:solidFill>
                  <a:srgbClr val="000000"/>
                </a:solidFill>
                <a:latin typeface="Times New Roman" pitchFamily="16" charset="0"/>
                <a:ea typeface="ＭＳ Ｐゴシック" charset="-128"/>
                <a:cs typeface="ＭＳ Ｐゴシック" charset="-128"/>
              </a:rPr>
              <a:t>ciphertext</a:t>
            </a:r>
            <a:endParaRPr lang="en-US" sz="1100" baseline="30000" dirty="0">
              <a:solidFill>
                <a:srgbClr val="000000"/>
              </a:solidFill>
              <a:latin typeface="Times New Roman" pitchFamily="16" charset="0"/>
              <a:ea typeface="ＭＳ Ｐゴシック" charset="-128"/>
              <a:cs typeface="ＭＳ Ｐゴシック" charset="-128"/>
            </a:endParaRPr>
          </a:p>
          <a:p>
            <a:endParaRPr lang="en-US" sz="1100" baseline="30000" dirty="0">
              <a:solidFill>
                <a:srgbClr val="000000"/>
              </a:solidFill>
              <a:latin typeface="Times New Roman" pitchFamily="16" charset="0"/>
              <a:ea typeface="ＭＳ Ｐゴシック" charset="-128"/>
            </a:endParaRPr>
          </a:p>
          <a:p>
            <a:endParaRPr lang="en-US" sz="1100" baseline="30000" dirty="0">
              <a:solidFill>
                <a:srgbClr val="000000"/>
              </a:solidFill>
              <a:latin typeface="Times New Roman" pitchFamily="16" charset="0"/>
              <a:ea typeface="ＭＳ Ｐゴシック" charset="-128"/>
            </a:endParaRPr>
          </a:p>
          <a:p>
            <a:r>
              <a:rPr lang="en-US" sz="1100" baseline="30000" dirty="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rPr>
              <a:t>Say limitations at the end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2705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a token and how is it generated?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239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292480" y="623586"/>
            <a:ext cx="476928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pPr defTabSz="4147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52160" y="6179690"/>
            <a:ext cx="8256960" cy="144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pPr defTabSz="4147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2241" y="276510"/>
            <a:ext cx="1310400" cy="4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520" y="0"/>
            <a:ext cx="1342080" cy="83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10/29/2014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4104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939840" y="0"/>
            <a:ext cx="4714560" cy="6207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829527"/>
            <a:ext cx="8226720" cy="5299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3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 defTabSz="414726" fontAlgn="base">
              <a:spcBef>
                <a:spcPct val="0"/>
              </a:spcBef>
              <a:spcAft>
                <a:spcPct val="0"/>
              </a:spcAft>
              <a:defRPr/>
            </a:pPr>
            <a:fld id="{779B0FFF-52D7-4B48-8273-CB03D59A2296}" type="datetime1">
              <a:rPr lang="en-US"/>
              <a:pPr defTabSz="414726" fontAlgn="base">
                <a:spcBef>
                  <a:spcPct val="0"/>
                </a:spcBef>
                <a:spcAft>
                  <a:spcPct val="0"/>
                </a:spcAft>
                <a:defRPr/>
              </a:pPr>
              <a:t>10/29/2014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3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defTabSz="414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6554880" y="6247376"/>
            <a:ext cx="2128320" cy="470930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3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14726" fontAlgn="base">
              <a:spcBef>
                <a:spcPct val="0"/>
              </a:spcBef>
              <a:spcAft>
                <a:spcPct val="0"/>
              </a:spcAft>
              <a:defRPr/>
            </a:pPr>
            <a:fld id="{7084A2E2-4245-4880-AA04-A3886BD21EE2}" type="slidenum">
              <a:rPr lang="en-GB"/>
              <a:pPr defTabSz="4147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6746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r" defTabSz="4147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9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147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9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147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9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147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9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147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9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393941" indent="-195843" algn="r" defTabSz="414726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900">
          <a:solidFill>
            <a:srgbClr val="000000"/>
          </a:solidFill>
          <a:latin typeface="Bitstream Charter" pitchFamily="16" charset="0"/>
        </a:defRPr>
      </a:lvl6pPr>
      <a:lvl7pPr marL="1808667" indent="-195843" algn="r" defTabSz="414726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900">
          <a:solidFill>
            <a:srgbClr val="000000"/>
          </a:solidFill>
          <a:latin typeface="Bitstream Charter" pitchFamily="16" charset="0"/>
        </a:defRPr>
      </a:lvl7pPr>
      <a:lvl8pPr marL="2223393" indent="-195843" algn="r" defTabSz="414726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900">
          <a:solidFill>
            <a:srgbClr val="000000"/>
          </a:solidFill>
          <a:latin typeface="Bitstream Charter" pitchFamily="16" charset="0"/>
        </a:defRPr>
      </a:lvl8pPr>
      <a:lvl9pPr marL="2638119" indent="-195843" algn="r" defTabSz="414726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900">
          <a:solidFill>
            <a:srgbClr val="000000"/>
          </a:solidFill>
          <a:latin typeface="Bitstream Charter" pitchFamily="16" charset="0"/>
        </a:defRPr>
      </a:lvl9pPr>
    </p:titleStyle>
    <p:bodyStyle>
      <a:lvl1pPr marL="391686" indent="-293764" algn="l" defTabSz="4147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5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783372" indent="-260644" algn="l" defTabSz="41472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200">
          <a:solidFill>
            <a:srgbClr val="000000"/>
          </a:solidFill>
          <a:latin typeface="Arial" charset="0"/>
          <a:ea typeface="ＭＳ Ｐゴシック" charset="-128"/>
        </a:defRPr>
      </a:lvl2pPr>
      <a:lvl3pPr marL="1175057" indent="-195843" algn="l" defTabSz="414726" rtl="0" eaLnBrk="0" fontAlgn="base" hangingPunct="0"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pitchFamily="2" charset="2"/>
        <a:buChar char=""/>
        <a:defRPr sz="2200">
          <a:solidFill>
            <a:srgbClr val="000000"/>
          </a:solidFill>
          <a:latin typeface="Arial" charset="0"/>
          <a:ea typeface="ＭＳ Ｐゴシック" charset="-128"/>
        </a:defRPr>
      </a:lvl3pPr>
      <a:lvl4pPr marL="1566743" indent="-195843" algn="l" defTabSz="414726" rtl="0" eaLnBrk="0" fontAlgn="base" hangingPunct="0"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pitchFamily="18" charset="2"/>
        <a:buChar char=""/>
        <a:defRPr sz="1800">
          <a:solidFill>
            <a:srgbClr val="000000"/>
          </a:solidFill>
          <a:latin typeface="Arial" charset="0"/>
          <a:ea typeface="ＭＳ Ｐゴシック" charset="-128"/>
        </a:defRPr>
      </a:lvl4pPr>
      <a:lvl5pPr marL="1958429" indent="-195843" algn="l" defTabSz="414726" rtl="0" eaLnBrk="0" fontAlgn="base" hangingPunct="0"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Arial" charset="0"/>
          <a:ea typeface="ＭＳ Ｐゴシック" charset="-128"/>
        </a:defRPr>
      </a:lvl5pPr>
      <a:lvl6pPr marL="2373155" indent="-195843" algn="l" defTabSz="414726" rtl="0" fontAlgn="base" hangingPunct="0"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</a:defRPr>
      </a:lvl6pPr>
      <a:lvl7pPr marL="2787881" indent="-195843" algn="l" defTabSz="414726" rtl="0" fontAlgn="base" hangingPunct="0"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</a:defRPr>
      </a:lvl7pPr>
      <a:lvl8pPr marL="3202607" indent="-195843" algn="l" defTabSz="414726" rtl="0" fontAlgn="base" hangingPunct="0"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</a:defRPr>
      </a:lvl8pPr>
      <a:lvl9pPr marL="3617333" indent="-195843" algn="l" defTabSz="414726" rtl="0" fontAlgn="base" hangingPunct="0"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  <a:ln w="9525"/>
        </p:spPr>
        <p:txBody>
          <a:bodyPr/>
          <a:lstStyle/>
          <a:p>
            <a:fld id="{AE9F96F6-50CE-40D4-920C-BCA074773CDB}" type="slidenum">
              <a:rPr lang="en-GB"/>
              <a:pPr/>
              <a:t>1</a:t>
            </a:fld>
            <a:endParaRPr lang="en-GB"/>
          </a:p>
        </p:txBody>
      </p:sp>
      <p:sp>
        <p:nvSpPr>
          <p:cNvPr id="54275" name="Rectangle 5"/>
          <p:cNvSpPr txBox="1">
            <a:spLocks noGrp="1" noChangeArrowheads="1"/>
          </p:cNvSpPr>
          <p:nvPr/>
        </p:nvSpPr>
        <p:spPr bwMode="auto">
          <a:xfrm>
            <a:off x="6554880" y="6247376"/>
            <a:ext cx="2128320" cy="470930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fld id="{A8C718A0-D313-490C-BC52-7A7F7D108CD6}" type="slidenum">
              <a:rPr lang="en-GB" sz="1300">
                <a:solidFill>
                  <a:srgbClr val="000000"/>
                </a:solidFill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4276" name="Text Box 2"/>
          <p:cNvSpPr txBox="1">
            <a:spLocks noChangeArrowheads="1"/>
          </p:cNvSpPr>
          <p:nvPr/>
        </p:nvSpPr>
        <p:spPr bwMode="auto">
          <a:xfrm>
            <a:off x="4561920" y="5599308"/>
            <a:ext cx="144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54277" name="TextBox 41"/>
          <p:cNvSpPr txBox="1">
            <a:spLocks noChangeArrowheads="1"/>
          </p:cNvSpPr>
          <p:nvPr/>
        </p:nvSpPr>
        <p:spPr bwMode="auto">
          <a:xfrm>
            <a:off x="2360161" y="6244496"/>
            <a:ext cx="4397835" cy="3145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500" i="1"/>
              <a:t>World-Leading Research with Real-World Impact!</a:t>
            </a:r>
          </a:p>
        </p:txBody>
      </p:sp>
      <p:sp>
        <p:nvSpPr>
          <p:cNvPr id="54278" name="Title 1"/>
          <p:cNvSpPr>
            <a:spLocks/>
          </p:cNvSpPr>
          <p:nvPr/>
        </p:nvSpPr>
        <p:spPr bwMode="auto">
          <a:xfrm>
            <a:off x="1199520" y="1212608"/>
            <a:ext cx="7050240" cy="133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 anchor="ctr"/>
          <a:lstStyle/>
          <a:p>
            <a:pPr algn="ctr"/>
            <a:r>
              <a:rPr lang="en-US" sz="2500" dirty="0"/>
              <a:t>Role and Attribute Based Collaborative Administration of Intra-Tenant Cloud </a:t>
            </a:r>
            <a:r>
              <a:rPr lang="en-US" sz="2500" dirty="0" err="1" smtClean="0"/>
              <a:t>IaaS</a:t>
            </a:r>
            <a:endParaRPr lang="en-US" sz="2500" dirty="0" smtClean="0"/>
          </a:p>
          <a:p>
            <a:pPr algn="ctr"/>
            <a:r>
              <a:rPr lang="en-US" sz="2500" i="1" dirty="0" smtClean="0">
                <a:solidFill>
                  <a:srgbClr val="000000"/>
                </a:solidFill>
              </a:rPr>
              <a:t>(Invited Paper)</a:t>
            </a:r>
            <a:endParaRPr lang="en-US" sz="2500" i="1" dirty="0">
              <a:solidFill>
                <a:srgbClr val="000000"/>
              </a:solidFill>
            </a:endParaRPr>
          </a:p>
        </p:txBody>
      </p:sp>
      <p:sp>
        <p:nvSpPr>
          <p:cNvPr id="54279" name="Subtitle 2"/>
          <p:cNvSpPr>
            <a:spLocks/>
          </p:cNvSpPr>
          <p:nvPr/>
        </p:nvSpPr>
        <p:spPr bwMode="auto">
          <a:xfrm>
            <a:off x="1199520" y="3248981"/>
            <a:ext cx="7050240" cy="158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/>
          <a:lstStyle/>
          <a:p>
            <a:pPr algn="ctr" eaLnBrk="0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500" dirty="0"/>
              <a:t>Xin </a:t>
            </a:r>
            <a:r>
              <a:rPr lang="en-US" sz="1500" dirty="0" err="1"/>
              <a:t>Jin</a:t>
            </a:r>
            <a:r>
              <a:rPr lang="en-US" sz="1500" dirty="0"/>
              <a:t>, Ram Krishnan and Ravi Sandhu</a:t>
            </a:r>
          </a:p>
          <a:p>
            <a:pPr algn="ctr" eaLnBrk="0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500" dirty="0"/>
              <a:t>Institute for Cyber Security</a:t>
            </a:r>
          </a:p>
          <a:p>
            <a:pPr algn="ctr" eaLnBrk="0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500" dirty="0"/>
              <a:t>University of Texas at San Antonio</a:t>
            </a:r>
          </a:p>
          <a:p>
            <a:pPr algn="ctr" eaLnBrk="0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500" dirty="0"/>
          </a:p>
          <a:p>
            <a:pPr algn="ctr" eaLnBrk="0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500" dirty="0"/>
          </a:p>
          <a:p>
            <a:pPr algn="ctr" eaLnBrk="0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500" dirty="0"/>
          </a:p>
          <a:p>
            <a:pPr algn="ctr" eaLnBrk="0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500" dirty="0"/>
              <a:t>October 22–25, 2014</a:t>
            </a:r>
          </a:p>
          <a:p>
            <a:pPr algn="ctr" eaLnBrk="0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500" dirty="0"/>
              <a:t>10th IEEE International Conference on Collaborative Computing: Networking, Applications and </a:t>
            </a:r>
            <a:r>
              <a:rPr lang="en-US" sz="1500" dirty="0" err="1"/>
              <a:t>Worksharing</a:t>
            </a:r>
            <a:endParaRPr lang="en-US" sz="1500" dirty="0"/>
          </a:p>
        </p:txBody>
      </p:sp>
      <p:sp>
        <p:nvSpPr>
          <p:cNvPr id="54280" name="Title 1"/>
          <p:cNvSpPr>
            <a:spLocks/>
          </p:cNvSpPr>
          <p:nvPr/>
        </p:nvSpPr>
        <p:spPr bwMode="auto">
          <a:xfrm>
            <a:off x="2360161" y="70568"/>
            <a:ext cx="4714560" cy="6207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131F49"/>
                </a:solidFill>
              </a:rPr>
              <a:t>    Institute for Cyber Security</a:t>
            </a:r>
          </a:p>
        </p:txBody>
      </p:sp>
    </p:spTree>
    <p:extLst>
      <p:ext uri="{BB962C8B-B14F-4D97-AF65-F5344CB8AC3E}">
        <p14:creationId xmlns="" xmlns:p14="http://schemas.microsoft.com/office/powerpoint/2010/main" val="24338707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56481" y="1034893"/>
            <a:ext cx="8226720" cy="5299756"/>
          </a:xfrm>
        </p:spPr>
        <p:txBody>
          <a:bodyPr/>
          <a:lstStyle/>
          <a:p>
            <a:pPr marL="97911" indent="0">
              <a:buNone/>
              <a:defRPr/>
            </a:pPr>
            <a:endParaRPr lang="en-US" sz="16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6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6247376"/>
            <a:ext cx="2128320" cy="47093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68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582" algn="l"/>
                <a:tab pos="1313162" algn="l"/>
                <a:tab pos="1969745" algn="l"/>
              </a:tabLst>
              <a:defRPr/>
            </a:pPr>
            <a:fld id="{C55B82BF-3B5A-457C-B93A-3BCFAEB56B4A}" type="slidenum">
              <a:rPr lang="en-GB" sz="130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 algn="r" defTabSz="414683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582" algn="l"/>
                  <a:tab pos="1313162" algn="l"/>
                  <a:tab pos="1969745" algn="l"/>
                </a:tabLst>
                <a:defRPr/>
              </a:pPr>
              <a:t>10</a:t>
            </a:fld>
            <a:endParaRPr lang="en-GB" sz="13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3219"/>
            <a:ext cx="4515137" cy="32108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414683" fontAlgn="base">
              <a:spcBef>
                <a:spcPct val="0"/>
              </a:spcBef>
              <a:spcAft>
                <a:spcPct val="0"/>
              </a:spcAft>
            </a:pPr>
            <a:r>
              <a:rPr lang="en-US" sz="1500" i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0"/>
            <a:ext cx="5335200" cy="6207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800" b="1" kern="0" dirty="0" err="1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OpenStack</a:t>
            </a:r>
            <a:r>
              <a:rPr lang="en-US" sz="2800" b="1" kern="0" dirty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altLang="zh-CN" sz="2800" b="1" kern="0" dirty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(Grizzly Release)</a:t>
            </a:r>
            <a:endParaRPr lang="en-US" sz="28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50080" y="3475836"/>
            <a:ext cx="8226720" cy="32229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200" kern="0" dirty="0">
                <a:ea typeface="ＭＳ Ｐゴシック" pitchFamily="34" charset="-128"/>
              </a:rPr>
              <a:t>Limitations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sz="1800" kern="0" dirty="0">
                <a:ea typeface="ＭＳ Ｐゴシック" pitchFamily="34" charset="-128"/>
              </a:rPr>
              <a:t>Tenant can not configure their own policy, uses cloud role instead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sz="1800" kern="0" dirty="0">
                <a:ea typeface="ＭＳ Ｐゴシック" pitchFamily="34" charset="-128"/>
              </a:rPr>
              <a:t>Not able to configure tenant administrator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sz="1800" kern="0" dirty="0">
                <a:ea typeface="ＭＳ Ｐゴシック" pitchFamily="34" charset="-128"/>
              </a:rPr>
              <a:t>Access control on operation level, no control on object level</a:t>
            </a:r>
          </a:p>
          <a:p>
            <a:pPr lvl="2">
              <a:buSzPct val="90000"/>
              <a:buFont typeface="Wingdings" pitchFamily="2" charset="2"/>
              <a:buChar char="Ø"/>
              <a:defRPr/>
            </a:pPr>
            <a:r>
              <a:rPr lang="en-US" sz="1600" kern="0" dirty="0">
                <a:ea typeface="ＭＳ Ｐゴシック" pitchFamily="34" charset="-128"/>
              </a:rPr>
              <a:t>Give </a:t>
            </a:r>
            <a:r>
              <a:rPr lang="en-US" sz="1600" i="1" kern="0" dirty="0" err="1">
                <a:solidFill>
                  <a:srgbClr val="CC3300"/>
                </a:solidFill>
                <a:ea typeface="ＭＳ Ｐゴシック" pitchFamily="34" charset="-128"/>
              </a:rPr>
              <a:t>identity:createUser</a:t>
            </a:r>
            <a:r>
              <a:rPr lang="en-US" sz="1600" i="1" kern="0" dirty="0">
                <a:solidFill>
                  <a:srgbClr val="CC3300"/>
                </a:solidFill>
                <a:ea typeface="ＭＳ Ｐゴシック" pitchFamily="34" charset="-128"/>
              </a:rPr>
              <a:t> </a:t>
            </a:r>
            <a:r>
              <a:rPr lang="en-US" sz="1600" kern="0" dirty="0" smtClean="0">
                <a:ea typeface="ＭＳ Ｐゴシック" pitchFamily="34" charset="-128"/>
              </a:rPr>
              <a:t>permission </a:t>
            </a:r>
            <a:r>
              <a:rPr lang="en-US" sz="1600" kern="0" dirty="0">
                <a:ea typeface="ＭＳ Ｐゴシック" pitchFamily="34" charset="-128"/>
              </a:rPr>
              <a:t>to role r1, then r1 can create users in any tenant</a:t>
            </a:r>
          </a:p>
          <a:p>
            <a:pPr lvl="2">
              <a:buSzPct val="90000"/>
              <a:buFont typeface="Wingdings" pitchFamily="2" charset="2"/>
              <a:buChar char="Ø"/>
              <a:defRPr/>
            </a:pPr>
            <a:r>
              <a:rPr lang="en-US" sz="1600" kern="0" dirty="0">
                <a:ea typeface="ＭＳ Ｐゴシック" pitchFamily="34" charset="-128"/>
              </a:rPr>
              <a:t>Give </a:t>
            </a:r>
            <a:r>
              <a:rPr lang="en-US" sz="1600" i="1" kern="0" dirty="0" err="1">
                <a:solidFill>
                  <a:srgbClr val="CC3300"/>
                </a:solidFill>
                <a:ea typeface="ＭＳ Ｐゴシック" pitchFamily="34" charset="-128"/>
              </a:rPr>
              <a:t>nova:stop</a:t>
            </a:r>
            <a:r>
              <a:rPr lang="en-US" sz="1600" kern="0" dirty="0">
                <a:ea typeface="ＭＳ Ｐゴシック" pitchFamily="34" charset="-128"/>
              </a:rPr>
              <a:t> permission to role r1, r1 can stop any machine in the tenant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sz="1800" kern="0" dirty="0">
                <a:ea typeface="ＭＳ Ｐゴシック" pitchFamily="34" charset="-128"/>
              </a:rPr>
              <a:t>Access control only based on role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1600" kern="0" dirty="0">
              <a:ea typeface="ＭＳ Ｐゴシック" pitchFamily="34" charset="-128"/>
            </a:endParaRPr>
          </a:p>
        </p:txBody>
      </p:sp>
      <p:pic>
        <p:nvPicPr>
          <p:cNvPr id="3348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841" y="823030"/>
            <a:ext cx="4652956" cy="247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389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6247376"/>
            <a:ext cx="2128320" cy="47093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68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582" algn="l"/>
                <a:tab pos="1313162" algn="l"/>
                <a:tab pos="1969745" algn="l"/>
              </a:tabLst>
              <a:defRPr/>
            </a:pPr>
            <a:fld id="{C55B82BF-3B5A-457C-B93A-3BCFAEB56B4A}" type="slidenum">
              <a:rPr lang="en-GB" sz="130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 algn="r" defTabSz="414683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582" algn="l"/>
                  <a:tab pos="1313162" algn="l"/>
                  <a:tab pos="1969745" algn="l"/>
                </a:tabLst>
                <a:defRPr/>
              </a:pPr>
              <a:t>11</a:t>
            </a:fld>
            <a:endParaRPr lang="en-GB" sz="13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3219"/>
            <a:ext cx="4515137" cy="32108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414683" fontAlgn="base">
              <a:spcBef>
                <a:spcPct val="0"/>
              </a:spcBef>
              <a:spcAft>
                <a:spcPct val="0"/>
              </a:spcAft>
            </a:pPr>
            <a:r>
              <a:rPr lang="en-US" sz="1500" i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0"/>
            <a:ext cx="5335200" cy="6207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3300" b="1" kern="0" dirty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AWS Access Control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94721" y="1183084"/>
            <a:ext cx="8226720" cy="5299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SzPct val="90000"/>
              <a:buFont typeface="Wingdings" pitchFamily="2" charset="2"/>
              <a:buChar char="Ø"/>
              <a:defRPr/>
            </a:pPr>
            <a:endParaRPr lang="en-US" kern="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1600" kern="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1600" kern="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1600" kern="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1600" kern="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1600" kern="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1600" kern="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1600" kern="0" dirty="0">
              <a:ea typeface="ＭＳ Ｐゴシック" pitchFamily="34" charset="-128"/>
            </a:endParaRPr>
          </a:p>
          <a:p>
            <a:pPr marL="97911" indent="0">
              <a:buSzPct val="90000"/>
              <a:buNone/>
              <a:defRPr/>
            </a:pPr>
            <a:endParaRPr lang="en-US" sz="1600" kern="0" dirty="0">
              <a:ea typeface="ＭＳ Ｐゴシック" pitchFamily="34" charset="-128"/>
            </a:endParaRPr>
          </a:p>
          <a:p>
            <a:pPr marL="97911" indent="0">
              <a:buSzPct val="90000"/>
              <a:buNone/>
              <a:defRPr/>
            </a:pPr>
            <a:endParaRPr lang="en-US" sz="1600" kern="0" dirty="0">
              <a:ea typeface="ＭＳ Ｐゴシック" pitchFamily="34" charset="-128"/>
            </a:endParaRPr>
          </a:p>
          <a:p>
            <a:pPr marL="97911" indent="0">
              <a:buSzPct val="90000"/>
              <a:buNone/>
              <a:defRPr/>
            </a:pPr>
            <a:endParaRPr lang="en-US" sz="2200" kern="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1600" kern="0" dirty="0">
              <a:ea typeface="ＭＳ Ｐゴシック" pitchFamily="34" charset="-128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90" y="3573075"/>
            <a:ext cx="4831416" cy="206631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270" y="778873"/>
            <a:ext cx="3824431" cy="236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990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6247376"/>
            <a:ext cx="2128320" cy="47093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68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582" algn="l"/>
                <a:tab pos="1313162" algn="l"/>
                <a:tab pos="1969745" algn="l"/>
              </a:tabLst>
              <a:defRPr/>
            </a:pPr>
            <a:fld id="{C55B82BF-3B5A-457C-B93A-3BCFAEB56B4A}" type="slidenum">
              <a:rPr lang="en-GB" sz="130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 algn="r" defTabSz="414683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582" algn="l"/>
                  <a:tab pos="1313162" algn="l"/>
                  <a:tab pos="1969745" algn="l"/>
                </a:tabLst>
                <a:defRPr/>
              </a:pPr>
              <a:t>12</a:t>
            </a:fld>
            <a:endParaRPr lang="en-GB" sz="13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3219"/>
            <a:ext cx="4515137" cy="32108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414683" fontAlgn="base">
              <a:spcBef>
                <a:spcPct val="0"/>
              </a:spcBef>
              <a:spcAft>
                <a:spcPct val="0"/>
              </a:spcAft>
            </a:pPr>
            <a:r>
              <a:rPr lang="en-US" sz="1500" i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0"/>
            <a:ext cx="5335200" cy="6207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3300" b="1" kern="0" dirty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AWS Access Control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94721" y="1173148"/>
            <a:ext cx="8226720" cy="5299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altLang="zh-CN" sz="2400" kern="0" dirty="0">
                <a:ea typeface="ＭＳ Ｐゴシック" pitchFamily="34" charset="-128"/>
              </a:rPr>
              <a:t>Advantages over </a:t>
            </a:r>
            <a:r>
              <a:rPr lang="en-US" altLang="zh-CN" sz="2400" kern="0" dirty="0" err="1">
                <a:ea typeface="ＭＳ Ｐゴシック" pitchFamily="34" charset="-128"/>
              </a:rPr>
              <a:t>OpenStack</a:t>
            </a:r>
            <a:endParaRPr lang="en-US" altLang="zh-CN" sz="2400" kern="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sz="1800" kern="0" dirty="0">
                <a:ea typeface="ＭＳ Ｐゴシック" pitchFamily="34" charset="-128"/>
              </a:rPr>
              <a:t>Tenant has full control over their own policy, by account root user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sz="1800" kern="0" dirty="0">
                <a:ea typeface="ＭＳ Ｐゴシック" pitchFamily="34" charset="-128"/>
              </a:rPr>
              <a:t>Flexible policy : groups, user id, time, address.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sz="1800" kern="0" dirty="0">
                <a:ea typeface="ＭＳ Ｐゴシック" pitchFamily="34" charset="-128"/>
              </a:rPr>
              <a:t>Control over resources and operations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endParaRPr lang="en-US" sz="1800" kern="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kern="0" dirty="0">
                <a:ea typeface="ＭＳ Ｐゴシック" pitchFamily="34" charset="-128"/>
              </a:rPr>
              <a:t>Limitations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altLang="zh-CN" sz="1800" kern="0" dirty="0">
                <a:ea typeface="ＭＳ Ｐゴシック" pitchFamily="34" charset="-128"/>
              </a:rPr>
              <a:t>No automation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altLang="zh-CN" sz="1800" kern="0" dirty="0">
                <a:ea typeface="ＭＳ Ｐゴシック" pitchFamily="34" charset="-128"/>
              </a:rPr>
              <a:t>Restricted set of attributes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altLang="zh-CN" sz="1800" kern="0" dirty="0">
                <a:ea typeface="ＭＳ Ｐゴシック" pitchFamily="34" charset="-128"/>
              </a:rPr>
              <a:t>Not flexible enough, group </a:t>
            </a:r>
            <a:r>
              <a:rPr lang="en-US" altLang="zh-CN" sz="1800" kern="0" dirty="0" smtClean="0">
                <a:ea typeface="ＭＳ Ｐゴシック" pitchFamily="34" charset="-128"/>
              </a:rPr>
              <a:t>explosion</a:t>
            </a:r>
            <a:endParaRPr lang="en-US" altLang="zh-CN" sz="1800" kern="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altLang="zh-CN" sz="1800" kern="0" dirty="0">
                <a:ea typeface="ＭＳ Ｐゴシック" pitchFamily="34" charset="-128"/>
              </a:rPr>
              <a:t>No extension available (e.g., can not include customized attributes)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altLang="zh-CN" sz="1800" kern="0" dirty="0">
                <a:ea typeface="ＭＳ Ｐゴシック" pitchFamily="34" charset="-128"/>
              </a:rPr>
              <a:t>No subject and user distinction</a:t>
            </a:r>
          </a:p>
        </p:txBody>
      </p:sp>
    </p:spTree>
    <p:extLst>
      <p:ext uri="{BB962C8B-B14F-4D97-AF65-F5344CB8AC3E}">
        <p14:creationId xmlns="" xmlns:p14="http://schemas.microsoft.com/office/powerpoint/2010/main" val="423105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56481" y="845720"/>
            <a:ext cx="8226720" cy="5401656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>
                <a:ea typeface="ＭＳ Ｐゴシック" pitchFamily="34" charset="-128"/>
              </a:rPr>
              <a:t>Formal </a:t>
            </a:r>
            <a:r>
              <a:rPr lang="en-US" dirty="0" smtClean="0">
                <a:ea typeface="ＭＳ Ｐゴシック" pitchFamily="34" charset="-128"/>
              </a:rPr>
              <a:t>Model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sz="1600" dirty="0"/>
              <a:t>UCON</a:t>
            </a:r>
            <a:r>
              <a:rPr lang="en-US" sz="1100" dirty="0"/>
              <a:t>ABC</a:t>
            </a:r>
            <a:r>
              <a:rPr lang="en-US" sz="1600" dirty="0"/>
              <a:t> (Park and </a:t>
            </a:r>
            <a:r>
              <a:rPr lang="en-US" sz="1600" dirty="0" err="1"/>
              <a:t>Sandhu</a:t>
            </a:r>
            <a:r>
              <a:rPr lang="en-US" sz="1600" dirty="0"/>
              <a:t>, 01):  authorization, mutable attributes, continuous enforcement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sz="1600" dirty="0"/>
              <a:t>Logical framework (Wang et al, 04):  set-theory to model attributes 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sz="1600" dirty="0"/>
              <a:t>NIST ABAC draft (Hu et al, 13):  enterprise enforcement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endParaRPr lang="en-US" sz="1600" dirty="0"/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Policy Specification Language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sz="1500" dirty="0" err="1"/>
              <a:t>SecPAL</a:t>
            </a:r>
            <a:r>
              <a:rPr lang="en-US" sz="1500" dirty="0"/>
              <a:t> (Becker et al 03, 04), DYNPAL (Becker et al 09), Rule-based policy (Antoniou et al, 07), Binder (</a:t>
            </a:r>
            <a:r>
              <a:rPr lang="en-US" sz="1500" dirty="0" err="1"/>
              <a:t>DeTreville</a:t>
            </a:r>
            <a:r>
              <a:rPr lang="en-US" sz="1500" dirty="0"/>
              <a:t> 02) , EPAL1.2 (IBM, 03) , FAF (</a:t>
            </a:r>
            <a:r>
              <a:rPr lang="en-US" sz="1500" dirty="0" err="1"/>
              <a:t>Jajodia</a:t>
            </a:r>
            <a:r>
              <a:rPr lang="en-US" sz="1500" dirty="0"/>
              <a:t> et al 01)</a:t>
            </a: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Enforcement Models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sz="1600" dirty="0">
                <a:ea typeface="ＭＳ Ｐゴシック" pitchFamily="34" charset="-128"/>
              </a:rPr>
              <a:t>ABAC for web service  (Yuan et al 06), </a:t>
            </a:r>
            <a:r>
              <a:rPr lang="en-US" sz="1600" dirty="0" err="1">
                <a:ea typeface="ＭＳ Ｐゴシック" pitchFamily="34" charset="-128"/>
              </a:rPr>
              <a:t>PolicyMaker</a:t>
            </a:r>
            <a:r>
              <a:rPr lang="en-US" sz="1600" dirty="0">
                <a:ea typeface="ＭＳ Ｐゴシック" pitchFamily="34" charset="-128"/>
              </a:rPr>
              <a:t> (Blaze et al 96)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Implementations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sz="1600" dirty="0">
                <a:ea typeface="ＭＳ Ｐゴシック" pitchFamily="34" charset="-128"/>
              </a:rPr>
              <a:t>XACML: authorization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sz="1600" dirty="0">
                <a:ea typeface="ＭＳ Ｐゴシック" pitchFamily="34" charset="-128"/>
              </a:rPr>
              <a:t>SAML: pass attributes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sz="1600" dirty="0" err="1">
                <a:ea typeface="ＭＳ Ｐゴシック" pitchFamily="34" charset="-128"/>
              </a:rPr>
              <a:t>OAuth</a:t>
            </a:r>
            <a:r>
              <a:rPr lang="en-US" sz="1600" dirty="0">
                <a:ea typeface="ＭＳ Ｐゴシック" pitchFamily="34" charset="-128"/>
              </a:rPr>
              <a:t>: authorization</a:t>
            </a: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Attribute Based Encryption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sz="1600" dirty="0">
                <a:ea typeface="ＭＳ Ｐゴシック" pitchFamily="34" charset="-128"/>
              </a:rPr>
              <a:t>KP-ABE (</a:t>
            </a:r>
            <a:r>
              <a:rPr lang="en-US" sz="1600" dirty="0" err="1">
                <a:ea typeface="ＭＳ Ｐゴシック" pitchFamily="34" charset="-128"/>
              </a:rPr>
              <a:t>Goyal</a:t>
            </a:r>
            <a:r>
              <a:rPr lang="en-US" sz="1600" dirty="0">
                <a:ea typeface="ＭＳ Ｐゴシック" pitchFamily="34" charset="-128"/>
              </a:rPr>
              <a:t> et al 06), CP-ABE (</a:t>
            </a:r>
            <a:r>
              <a:rPr lang="en-US" sz="1600" dirty="0" err="1">
                <a:ea typeface="ＭＳ Ｐゴシック" pitchFamily="34" charset="-128"/>
              </a:rPr>
              <a:t>Bethencourt</a:t>
            </a:r>
            <a:r>
              <a:rPr lang="en-US" sz="1600" dirty="0">
                <a:ea typeface="ＭＳ Ｐゴシック" pitchFamily="34" charset="-128"/>
              </a:rPr>
              <a:t> et al  07)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18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6247376"/>
            <a:ext cx="2128320" cy="47093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656650" algn="l"/>
                <a:tab pos="1313299" algn="l"/>
                <a:tab pos="1969949" algn="l"/>
              </a:tabLst>
              <a:defRPr/>
            </a:pPr>
            <a:fld id="{C55B82BF-3B5A-457C-B93A-3BCFAEB56B4A}" type="slidenum">
              <a:rPr lang="en-GB" sz="1300">
                <a:solidFill>
                  <a:srgbClr val="000000"/>
                </a:solidFill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656650" algn="l"/>
                  <a:tab pos="1313299" algn="l"/>
                  <a:tab pos="1969949" algn="l"/>
                </a:tabLst>
                <a:defRPr/>
              </a:pPr>
              <a:t>13</a:t>
            </a:fld>
            <a:endParaRPr lang="en-GB" sz="13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1" y="6263218"/>
            <a:ext cx="4397835" cy="3145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sz="15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0"/>
            <a:ext cx="5335200" cy="6207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3300" b="1" dirty="0">
                <a:solidFill>
                  <a:srgbClr val="131F49"/>
                </a:solidFill>
              </a:rPr>
              <a:t>Related </a:t>
            </a:r>
            <a:r>
              <a:rPr lang="en-US" altLang="zh-CN" sz="3300" b="1" dirty="0" smtClean="0">
                <a:solidFill>
                  <a:srgbClr val="131F49"/>
                </a:solidFill>
              </a:rPr>
              <a:t>ABAC models</a:t>
            </a:r>
            <a:endParaRPr lang="en-US" altLang="zh-CN" sz="3300" b="1" dirty="0">
              <a:solidFill>
                <a:srgbClr val="131F4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1732" y="2204864"/>
            <a:ext cx="7932716" cy="5761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82945" tIns="41473" rIns="82945" bIns="41473" rtlCol="0">
            <a:spAutoFit/>
          </a:bodyPr>
          <a:lstStyle/>
          <a:p>
            <a:pPr marL="0" lvl="1"/>
            <a:r>
              <a:rPr lang="en-US" sz="1600" dirty="0" smtClean="0"/>
              <a:t>No difference between </a:t>
            </a:r>
            <a:r>
              <a:rPr lang="en-US" sz="1600" dirty="0"/>
              <a:t>user and subject (classical models can not be </a:t>
            </a:r>
            <a:r>
              <a:rPr lang="en-US" sz="1600" dirty="0" smtClean="0"/>
              <a:t>configured)</a:t>
            </a:r>
          </a:p>
          <a:p>
            <a:pPr marL="0" lvl="1"/>
            <a:r>
              <a:rPr lang="en-US" sz="1600" dirty="0" smtClean="0"/>
              <a:t>No relationship of user, subject and object attributes.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611645" y="4421802"/>
            <a:ext cx="3071555" cy="7762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82945" tIns="41473" rIns="82945" bIns="41473" rtlCol="0">
            <a:spAutoFit/>
          </a:bodyPr>
          <a:lstStyle/>
          <a:p>
            <a:pPr marL="0" lvl="1"/>
            <a:r>
              <a:rPr lang="en-US" sz="1500" dirty="0">
                <a:solidFill>
                  <a:schemeClr val="tx1"/>
                </a:solidFill>
              </a:rPr>
              <a:t>Focus on authorization  and </a:t>
            </a:r>
            <a:r>
              <a:rPr lang="en-US" sz="1500" dirty="0" smtClean="0">
                <a:solidFill>
                  <a:schemeClr val="tx1"/>
                </a:solidFill>
              </a:rPr>
              <a:t> attribute </a:t>
            </a:r>
            <a:r>
              <a:rPr lang="en-US" sz="1500" dirty="0">
                <a:solidFill>
                  <a:schemeClr val="tx1"/>
                </a:solidFill>
              </a:rPr>
              <a:t>release among organizations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4880" y="5394820"/>
            <a:ext cx="2486062" cy="6377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82945" tIns="41473" rIns="82945" bIns="41473" rtlCol="0">
            <a:spAutoFit/>
          </a:bodyPr>
          <a:lstStyle/>
          <a:p>
            <a:pPr marL="0" lvl="1"/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Lim</a:t>
            </a:r>
            <a:r>
              <a:rPr lang="en-US" dirty="0" smtClean="0"/>
              <a:t>ited Policy Language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631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6247376"/>
            <a:ext cx="2128320" cy="47093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68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582" algn="l"/>
                <a:tab pos="1313162" algn="l"/>
                <a:tab pos="1969745" algn="l"/>
              </a:tabLst>
              <a:defRPr/>
            </a:pPr>
            <a:fld id="{C55B82BF-3B5A-457C-B93A-3BCFAEB56B4A}" type="slidenum">
              <a:rPr lang="en-GB" sz="130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 algn="r" defTabSz="414683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582" algn="l"/>
                  <a:tab pos="1313162" algn="l"/>
                  <a:tab pos="1969745" algn="l"/>
                </a:tabLst>
                <a:defRPr/>
              </a:pPr>
              <a:t>14</a:t>
            </a:fld>
            <a:endParaRPr lang="en-GB" sz="13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3219"/>
            <a:ext cx="4515137" cy="32108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414683" fontAlgn="base">
              <a:spcBef>
                <a:spcPct val="0"/>
              </a:spcBef>
              <a:spcAft>
                <a:spcPct val="0"/>
              </a:spcAft>
            </a:pPr>
            <a:r>
              <a:rPr lang="en-US" sz="1500" i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0"/>
            <a:ext cx="5335200" cy="6207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3300" b="1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Proposed Model</a:t>
            </a:r>
            <a:endParaRPr lang="en-US" sz="33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94721" y="865548"/>
            <a:ext cx="8226720" cy="5299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altLang="zh-CN" kern="0" dirty="0" smtClean="0">
                <a:ea typeface="ＭＳ Ｐゴシック" pitchFamily="34" charset="-128"/>
              </a:rPr>
              <a:t>ABAC-alpha model</a:t>
            </a:r>
            <a:r>
              <a:rPr lang="en-US" altLang="zh-CN" sz="2000" kern="0" dirty="0" smtClean="0">
                <a:ea typeface="ＭＳ Ｐゴシック" pitchFamily="34" charset="-128"/>
              </a:rPr>
              <a:t> [1] </a:t>
            </a:r>
            <a:r>
              <a:rPr lang="en-US" altLang="zh-CN" kern="0" dirty="0" smtClean="0">
                <a:ea typeface="ＭＳ Ｐゴシック" pitchFamily="34" charset="-128"/>
              </a:rPr>
              <a:t>and GURA model </a:t>
            </a:r>
            <a:r>
              <a:rPr lang="en-US" altLang="zh-CN" sz="2000" kern="0" dirty="0" smtClean="0">
                <a:ea typeface="ＭＳ Ｐゴシック" pitchFamily="34" charset="-128"/>
              </a:rPr>
              <a:t>[2]</a:t>
            </a:r>
            <a:endParaRPr lang="en-US" altLang="zh-CN" kern="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altLang="zh-CN" kern="0" dirty="0" smtClean="0">
                <a:ea typeface="ＭＳ Ｐゴシック" pitchFamily="34" charset="-128"/>
              </a:rPr>
              <a:t>Flexibility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sz="2000" kern="0" dirty="0">
                <a:ea typeface="ＭＳ Ｐゴシック" pitchFamily="34" charset="-128"/>
              </a:rPr>
              <a:t>C</a:t>
            </a:r>
            <a:r>
              <a:rPr lang="en-US" sz="2000" kern="0" dirty="0" smtClean="0">
                <a:ea typeface="ＭＳ Ｐゴシック" pitchFamily="34" charset="-128"/>
              </a:rPr>
              <a:t>overs </a:t>
            </a:r>
            <a:r>
              <a:rPr lang="en-US" sz="2000" kern="0" dirty="0">
                <a:ea typeface="ＭＳ Ｐゴシック" pitchFamily="34" charset="-128"/>
              </a:rPr>
              <a:t>DAC, MAC and RBAC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sz="2000" kern="0" dirty="0" smtClean="0">
                <a:ea typeface="ＭＳ Ｐゴシック" pitchFamily="34" charset="-128"/>
              </a:rPr>
              <a:t>Potentials to covers various RBAC extensions </a:t>
            </a:r>
            <a:endParaRPr lang="en-US" sz="2000" kern="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sz="2000" kern="0" dirty="0">
                <a:ea typeface="ＭＳ Ｐゴシック" pitchFamily="34" charset="-128"/>
              </a:rPr>
              <a:t>Resource-level fine-grained access </a:t>
            </a:r>
            <a:r>
              <a:rPr lang="en-US" sz="2000" kern="0" dirty="0" smtClean="0">
                <a:ea typeface="ＭＳ Ｐゴシック" pitchFamily="34" charset="-128"/>
              </a:rPr>
              <a:t>control</a:t>
            </a:r>
            <a:endParaRPr lang="en-US" sz="2000" kern="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kern="0" dirty="0" smtClean="0">
                <a:ea typeface="ＭＳ Ｐゴシック" pitchFamily="34" charset="-128"/>
              </a:rPr>
              <a:t>Automation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sz="2000" kern="0" dirty="0" smtClean="0">
                <a:ea typeface="ＭＳ Ｐゴシック" pitchFamily="34" charset="-128"/>
              </a:rPr>
              <a:t>User attributes inherited by subject and further object, access control automatically added for newly created objects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kern="0" dirty="0" smtClean="0">
                <a:ea typeface="ＭＳ Ｐゴシック" pitchFamily="34" charset="-128"/>
              </a:rPr>
              <a:t>Ease in policy specification and administration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sz="2000" kern="0" dirty="0" smtClean="0">
                <a:ea typeface="ＭＳ Ｐゴシック" pitchFamily="34" charset="-128"/>
              </a:rPr>
              <a:t>Attributes defined to reflect semantic meaning and policy specified with certain level of relationship to natural language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endParaRPr lang="en-US" sz="2000" kern="0" dirty="0" smtClean="0">
              <a:ea typeface="ＭＳ Ｐゴシック" pitchFamily="34" charset="-128"/>
            </a:endParaRPr>
          </a:p>
          <a:p>
            <a:pPr marL="144462" indent="0">
              <a:buSzPct val="90000"/>
              <a:buNone/>
              <a:defRPr/>
            </a:pPr>
            <a:r>
              <a:rPr lang="en-US" sz="1200" kern="0" dirty="0" smtClean="0">
                <a:ea typeface="ＭＳ Ｐゴシック" pitchFamily="34" charset="-128"/>
              </a:rPr>
              <a:t>[</a:t>
            </a:r>
            <a:r>
              <a:rPr lang="en-US" sz="1200" kern="0" dirty="0">
                <a:ea typeface="ＭＳ Ｐゴシック" pitchFamily="34" charset="-128"/>
              </a:rPr>
              <a:t>1] Xin </a:t>
            </a:r>
            <a:r>
              <a:rPr lang="en-US" sz="1200" kern="0" dirty="0" err="1">
                <a:ea typeface="ＭＳ Ｐゴシック" pitchFamily="34" charset="-128"/>
              </a:rPr>
              <a:t>Jin</a:t>
            </a:r>
            <a:r>
              <a:rPr lang="en-US" sz="1200" kern="0" dirty="0">
                <a:ea typeface="ＭＳ Ｐゴシック" pitchFamily="34" charset="-128"/>
              </a:rPr>
              <a:t>, Ram Krishnan and Ravi Sandhu, A Unified Attribute-Based Access Control Model Covering DAC, MAC and RBAC In Proceedings 26th Annual IFIP WG 11.3 Working Conference on Data and Applications Security and Privacy </a:t>
            </a:r>
            <a:r>
              <a:rPr lang="en-US" sz="1200" kern="0" dirty="0" err="1" smtClean="0">
                <a:ea typeface="ＭＳ Ｐゴシック" pitchFamily="34" charset="-128"/>
              </a:rPr>
              <a:t>DBSec</a:t>
            </a:r>
            <a:r>
              <a:rPr lang="en-US" sz="1200" kern="0" dirty="0" smtClean="0">
                <a:ea typeface="ＭＳ Ｐゴシック" pitchFamily="34" charset="-128"/>
              </a:rPr>
              <a:t> 2012.</a:t>
            </a:r>
            <a:r>
              <a:rPr lang="en-US" sz="1200" dirty="0" smtClean="0"/>
              <a:t> </a:t>
            </a:r>
          </a:p>
          <a:p>
            <a:pPr marL="144462" indent="0">
              <a:buSzPct val="90000"/>
              <a:buNone/>
              <a:defRPr/>
            </a:pPr>
            <a:r>
              <a:rPr lang="en-US" sz="1200" kern="0" dirty="0" smtClean="0">
                <a:ea typeface="ＭＳ Ｐゴシック" pitchFamily="34" charset="-128"/>
              </a:rPr>
              <a:t>[</a:t>
            </a:r>
            <a:r>
              <a:rPr lang="en-US" sz="1200" kern="0" dirty="0">
                <a:ea typeface="ＭＳ Ｐゴシック" pitchFamily="34" charset="-128"/>
              </a:rPr>
              <a:t>2] Xin </a:t>
            </a:r>
            <a:r>
              <a:rPr lang="en-US" sz="1200" kern="0" dirty="0" err="1">
                <a:ea typeface="ＭＳ Ｐゴシック" pitchFamily="34" charset="-128"/>
              </a:rPr>
              <a:t>Jin</a:t>
            </a:r>
            <a:r>
              <a:rPr lang="en-US" sz="1200" kern="0" dirty="0">
                <a:ea typeface="ＭＳ Ｐゴシック" pitchFamily="34" charset="-128"/>
              </a:rPr>
              <a:t>, Ram Krishnan and Ravi Sandhu, A Role-Based Administration Model for Attributes. In Proceedings of the First ACM International Workshop on Secure and Resilient Architectures and Systems (SRAS '12), Minneapolis, Minnesota, September 19, 2012</a:t>
            </a:r>
          </a:p>
        </p:txBody>
      </p:sp>
    </p:spTree>
    <p:extLst>
      <p:ext uri="{BB962C8B-B14F-4D97-AF65-F5344CB8AC3E}">
        <p14:creationId xmlns="" xmlns:p14="http://schemas.microsoft.com/office/powerpoint/2010/main" val="377985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6247376"/>
            <a:ext cx="2128320" cy="47093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68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582" algn="l"/>
                <a:tab pos="1313162" algn="l"/>
                <a:tab pos="1969745" algn="l"/>
              </a:tabLst>
              <a:defRPr/>
            </a:pPr>
            <a:fld id="{C55B82BF-3B5A-457C-B93A-3BCFAEB56B4A}" type="slidenum">
              <a:rPr lang="en-GB" sz="130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 algn="r" defTabSz="414683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582" algn="l"/>
                  <a:tab pos="1313162" algn="l"/>
                  <a:tab pos="1969745" algn="l"/>
                </a:tabLst>
                <a:defRPr/>
              </a:pPr>
              <a:t>15</a:t>
            </a:fld>
            <a:endParaRPr lang="en-GB" sz="13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3219"/>
            <a:ext cx="4515137" cy="32108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414683" fontAlgn="base">
              <a:spcBef>
                <a:spcPct val="0"/>
              </a:spcBef>
              <a:spcAft>
                <a:spcPct val="0"/>
              </a:spcAft>
            </a:pPr>
            <a:r>
              <a:rPr lang="en-US" sz="1500" i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0"/>
            <a:ext cx="5335200" cy="6207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3300" b="1" kern="0" dirty="0" err="1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IaaS</a:t>
            </a:r>
            <a:r>
              <a:rPr lang="en-US" sz="2200" b="1" kern="0" dirty="0" err="1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ad</a:t>
            </a:r>
            <a:r>
              <a:rPr lang="en-US" sz="3300" b="1" kern="0" dirty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 and </a:t>
            </a:r>
            <a:r>
              <a:rPr lang="en-US" sz="3300" b="1" kern="0" dirty="0" err="1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IaaS</a:t>
            </a:r>
            <a:r>
              <a:rPr lang="en-US" sz="2200" b="1" kern="0" dirty="0" err="1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op</a:t>
            </a:r>
            <a:r>
              <a:rPr lang="en-US" sz="2200" b="1" kern="0" dirty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  </a:t>
            </a:r>
            <a:r>
              <a:rPr lang="en-US" sz="3300" b="1" kern="0" dirty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Model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7" y="1408035"/>
            <a:ext cx="7492989" cy="3966847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 bwMode="auto">
          <a:xfrm>
            <a:off x="7214993" y="1522695"/>
            <a:ext cx="404048" cy="931797"/>
          </a:xfrm>
          <a:prstGeom prst="straightConnector1">
            <a:avLst/>
          </a:prstGeom>
          <a:solidFill>
            <a:srgbClr val="00B8FF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914084" y="768831"/>
            <a:ext cx="2601814" cy="795739"/>
          </a:xfrm>
          <a:prstGeom prst="rect">
            <a:avLst/>
          </a:prstGeom>
          <a:noFill/>
        </p:spPr>
        <p:txBody>
          <a:bodyPr wrap="square" lIns="82936" tIns="41469" rIns="82936" bIns="41469" rtlCol="0">
            <a:spAutoFit/>
          </a:bodyPr>
          <a:lstStyle/>
          <a:p>
            <a:pPr defTabSz="41468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00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Different types of object may have different sets of attributes.</a:t>
            </a:r>
            <a:endParaRPr lang="zh-CN" altLang="en-US" sz="1500" dirty="0">
              <a:solidFill>
                <a:srgbClr val="FF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095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B4D5EB0-CF48-4948-8478-82307DB621F4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476" y="797049"/>
            <a:ext cx="5136828" cy="529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995840" y="0"/>
            <a:ext cx="5335200" cy="6207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3300" b="1" kern="0" dirty="0" err="1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IaaS</a:t>
            </a:r>
            <a:r>
              <a:rPr lang="en-US" sz="2200" b="1" kern="0" dirty="0" err="1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op</a:t>
            </a:r>
            <a:r>
              <a:rPr lang="en-US" sz="2200" b="1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  </a:t>
            </a:r>
            <a:r>
              <a:rPr lang="en-US" sz="3300" b="1" kern="0" dirty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B4D5EB0-CF48-4948-8478-82307DB621F4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939" y="1547045"/>
            <a:ext cx="8672541" cy="368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995840" y="0"/>
            <a:ext cx="5335200" cy="6207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3300" b="1" kern="0" dirty="0" err="1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IaaS</a:t>
            </a:r>
            <a:r>
              <a:rPr lang="en-US" sz="2200" b="1" kern="0" dirty="0" err="1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ad</a:t>
            </a:r>
            <a:r>
              <a:rPr lang="en-US" sz="2200" b="1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  </a:t>
            </a:r>
            <a:r>
              <a:rPr lang="en-US" sz="3300" b="1" kern="0" dirty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6247376"/>
            <a:ext cx="2128320" cy="47093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68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582" algn="l"/>
                <a:tab pos="1313162" algn="l"/>
                <a:tab pos="1969745" algn="l"/>
              </a:tabLst>
              <a:defRPr/>
            </a:pPr>
            <a:fld id="{C55B82BF-3B5A-457C-B93A-3BCFAEB56B4A}" type="slidenum">
              <a:rPr lang="en-GB" sz="130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 algn="r" defTabSz="414683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582" algn="l"/>
                  <a:tab pos="1313162" algn="l"/>
                  <a:tab pos="1969745" algn="l"/>
                </a:tabLst>
                <a:defRPr/>
              </a:pPr>
              <a:t>18</a:t>
            </a:fld>
            <a:endParaRPr lang="en-GB" sz="13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3219"/>
            <a:ext cx="4515137" cy="32108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414683" fontAlgn="base">
              <a:spcBef>
                <a:spcPct val="0"/>
              </a:spcBef>
              <a:spcAft>
                <a:spcPct val="0"/>
              </a:spcAft>
            </a:pPr>
            <a:r>
              <a:rPr lang="en-US" sz="1500" i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0"/>
            <a:ext cx="5335200" cy="6207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800" b="1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Proof of concept in </a:t>
            </a:r>
            <a:r>
              <a:rPr lang="en-US" sz="2800" b="1" kern="0" dirty="0" err="1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OpenStack</a:t>
            </a:r>
            <a:endParaRPr lang="en-US" sz="28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26" y="1654876"/>
            <a:ext cx="8212474" cy="35950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376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6247376"/>
            <a:ext cx="2128320" cy="47093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68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582" algn="l"/>
                <a:tab pos="1313162" algn="l"/>
                <a:tab pos="1969745" algn="l"/>
              </a:tabLst>
              <a:defRPr/>
            </a:pPr>
            <a:fld id="{C55B82BF-3B5A-457C-B93A-3BCFAEB56B4A}" type="slidenum">
              <a:rPr lang="en-GB" sz="130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 algn="r" defTabSz="414683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582" algn="l"/>
                  <a:tab pos="1313162" algn="l"/>
                  <a:tab pos="1969745" algn="l"/>
                </a:tabLst>
                <a:defRPr/>
              </a:pPr>
              <a:t>19</a:t>
            </a:fld>
            <a:endParaRPr lang="en-GB" sz="13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3219"/>
            <a:ext cx="4515137" cy="32108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414683" fontAlgn="base">
              <a:spcBef>
                <a:spcPct val="0"/>
              </a:spcBef>
              <a:spcAft>
                <a:spcPct val="0"/>
              </a:spcAft>
            </a:pPr>
            <a:r>
              <a:rPr lang="en-US" sz="1500" i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0"/>
            <a:ext cx="5335200" cy="6207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500" b="1" kern="0" dirty="0" err="1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OpenStack</a:t>
            </a:r>
            <a:r>
              <a:rPr lang="en-US" sz="2500" b="1" kern="0" dirty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 Authorization for Nova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20" y="1343620"/>
            <a:ext cx="7331040" cy="42548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440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56481" y="1034893"/>
            <a:ext cx="8226720" cy="5299756"/>
          </a:xfrm>
        </p:spPr>
        <p:txBody>
          <a:bodyPr/>
          <a:lstStyle/>
          <a:p>
            <a:pPr marL="97911" indent="0">
              <a:buSzPct val="90000"/>
              <a:buNone/>
              <a:defRPr/>
            </a:pPr>
            <a:endParaRPr lang="en-US" sz="16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6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6247376"/>
            <a:ext cx="2128320" cy="47093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68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582" algn="l"/>
                <a:tab pos="1313162" algn="l"/>
                <a:tab pos="1969745" algn="l"/>
              </a:tabLst>
              <a:defRPr/>
            </a:pPr>
            <a:fld id="{C55B82BF-3B5A-457C-B93A-3BCFAEB56B4A}" type="slidenum">
              <a:rPr lang="en-GB" sz="130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 algn="r" defTabSz="414683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582" algn="l"/>
                  <a:tab pos="1313162" algn="l"/>
                  <a:tab pos="1969745" algn="l"/>
                </a:tabLst>
                <a:defRPr/>
              </a:pPr>
              <a:t>2</a:t>
            </a:fld>
            <a:endParaRPr lang="en-GB" sz="13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3219"/>
            <a:ext cx="4515137" cy="32108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414683" fontAlgn="base">
              <a:spcBef>
                <a:spcPct val="0"/>
              </a:spcBef>
              <a:spcAft>
                <a:spcPct val="0"/>
              </a:spcAft>
            </a:pPr>
            <a:r>
              <a:rPr lang="en-US" sz="1500" i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0"/>
            <a:ext cx="5335200" cy="6207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500" b="1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IT Infrastructure Operations</a:t>
            </a:r>
            <a:endParaRPr lang="en-US" sz="25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50" y="2234535"/>
            <a:ext cx="4672379" cy="30039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39" y="841716"/>
            <a:ext cx="2092813" cy="139281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522" y="958610"/>
            <a:ext cx="2146114" cy="12832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2" y="811552"/>
            <a:ext cx="1916877" cy="14531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44" y="3128389"/>
            <a:ext cx="1948142" cy="16043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41" y="4811524"/>
            <a:ext cx="1817400" cy="13618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31046"/>
            <a:ext cx="2109610" cy="14109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835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6247376"/>
            <a:ext cx="2128320" cy="47093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68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582" algn="l"/>
                <a:tab pos="1313162" algn="l"/>
                <a:tab pos="1969745" algn="l"/>
              </a:tabLst>
              <a:defRPr/>
            </a:pPr>
            <a:fld id="{C55B82BF-3B5A-457C-B93A-3BCFAEB56B4A}" type="slidenum">
              <a:rPr lang="en-GB" sz="130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 algn="r" defTabSz="414683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582" algn="l"/>
                  <a:tab pos="1313162" algn="l"/>
                  <a:tab pos="1969745" algn="l"/>
                </a:tabLst>
                <a:defRPr/>
              </a:pPr>
              <a:t>20</a:t>
            </a:fld>
            <a:endParaRPr lang="en-GB" sz="13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3219"/>
            <a:ext cx="4515137" cy="32108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414683" fontAlgn="base">
              <a:spcBef>
                <a:spcPct val="0"/>
              </a:spcBef>
              <a:spcAft>
                <a:spcPct val="0"/>
              </a:spcAft>
            </a:pPr>
            <a:r>
              <a:rPr lang="en-US" sz="1500" i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0"/>
            <a:ext cx="5335200" cy="6207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400" b="1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ABAC Enforcement in </a:t>
            </a:r>
            <a:r>
              <a:rPr lang="en-US" sz="2400" b="1" kern="0" dirty="0" err="1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OpenStack</a:t>
            </a:r>
            <a:endParaRPr lang="en-US" sz="24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91" y="948210"/>
            <a:ext cx="7013498" cy="46182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94323" y="5576578"/>
            <a:ext cx="2215581" cy="637746"/>
          </a:xfrm>
          <a:prstGeom prst="rect">
            <a:avLst/>
          </a:prstGeom>
          <a:noFill/>
        </p:spPr>
        <p:txBody>
          <a:bodyPr wrap="square" lIns="82936" tIns="41469" rIns="82936" bIns="41469" rtlCol="0">
            <a:spAutoFit/>
          </a:bodyPr>
          <a:lstStyle/>
          <a:p>
            <a:pPr defTabSz="41468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Enforcement Model I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948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6247376"/>
            <a:ext cx="2128320" cy="47093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68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582" algn="l"/>
                <a:tab pos="1313162" algn="l"/>
                <a:tab pos="1969745" algn="l"/>
              </a:tabLst>
              <a:defRPr/>
            </a:pPr>
            <a:fld id="{C55B82BF-3B5A-457C-B93A-3BCFAEB56B4A}" type="slidenum">
              <a:rPr lang="en-GB" sz="130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 algn="r" defTabSz="414683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582" algn="l"/>
                  <a:tab pos="1313162" algn="l"/>
                  <a:tab pos="1969745" algn="l"/>
                </a:tabLst>
                <a:defRPr/>
              </a:pPr>
              <a:t>21</a:t>
            </a:fld>
            <a:endParaRPr lang="en-GB" sz="13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3219"/>
            <a:ext cx="4515137" cy="32108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414683" fontAlgn="base">
              <a:spcBef>
                <a:spcPct val="0"/>
              </a:spcBef>
              <a:spcAft>
                <a:spcPct val="0"/>
              </a:spcAft>
            </a:pPr>
            <a:r>
              <a:rPr lang="en-US" sz="1500" i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0"/>
            <a:ext cx="5335200" cy="6207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400" b="1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Alternative Enforcement Models</a:t>
            </a:r>
            <a:endParaRPr lang="en-US" sz="24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30" y="1861253"/>
            <a:ext cx="7396623" cy="31613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993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6247376"/>
            <a:ext cx="2128320" cy="47093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68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582" algn="l"/>
                <a:tab pos="1313162" algn="l"/>
                <a:tab pos="1969745" algn="l"/>
              </a:tabLst>
              <a:defRPr/>
            </a:pPr>
            <a:fld id="{C55B82BF-3B5A-457C-B93A-3BCFAEB56B4A}" type="slidenum">
              <a:rPr lang="en-GB" sz="130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 algn="r" defTabSz="414683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582" algn="l"/>
                  <a:tab pos="1313162" algn="l"/>
                  <a:tab pos="1969745" algn="l"/>
                </a:tabLst>
                <a:defRPr/>
              </a:pPr>
              <a:t>22</a:t>
            </a:fld>
            <a:endParaRPr lang="en-GB" sz="13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3219"/>
            <a:ext cx="4515137" cy="32108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414683" fontAlgn="base">
              <a:spcBef>
                <a:spcPct val="0"/>
              </a:spcBef>
              <a:spcAft>
                <a:spcPct val="0"/>
              </a:spcAft>
            </a:pPr>
            <a:r>
              <a:rPr lang="en-US" sz="1500" i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0"/>
            <a:ext cx="5335200" cy="6207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3600" b="1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Conclusion</a:t>
            </a:r>
            <a:r>
              <a:rPr lang="en-US" sz="2400" b="1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	</a:t>
            </a:r>
            <a:endParaRPr lang="en-US" sz="24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94721" y="1173148"/>
            <a:ext cx="8226720" cy="5299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kern="0" dirty="0" smtClean="0">
                <a:ea typeface="ＭＳ Ｐゴシック" pitchFamily="34" charset="-128"/>
              </a:rPr>
              <a:t>Summary</a:t>
            </a:r>
            <a:r>
              <a:rPr lang="en-US" kern="0" dirty="0" smtClean="0">
                <a:ea typeface="ＭＳ Ｐゴシック" pitchFamily="34" charset="-128"/>
              </a:rPr>
              <a:t> 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sz="2000" kern="0" dirty="0">
                <a:ea typeface="ＭＳ Ｐゴシック" pitchFamily="34" charset="-128"/>
              </a:rPr>
              <a:t>We illustrate the </a:t>
            </a:r>
            <a:r>
              <a:rPr lang="en-US" sz="2000" kern="0" dirty="0" smtClean="0">
                <a:ea typeface="ＭＳ Ｐゴシック" pitchFamily="34" charset="-128"/>
              </a:rPr>
              <a:t>case of </a:t>
            </a:r>
            <a:r>
              <a:rPr lang="en-US" sz="2000" kern="0" dirty="0">
                <a:ea typeface="ＭＳ Ｐゴシック" pitchFamily="34" charset="-128"/>
              </a:rPr>
              <a:t>access control in </a:t>
            </a:r>
            <a:r>
              <a:rPr lang="en-US" sz="2000" kern="0" dirty="0" smtClean="0">
                <a:ea typeface="ＭＳ Ｐゴシック" pitchFamily="34" charset="-128"/>
              </a:rPr>
              <a:t>cloud </a:t>
            </a:r>
            <a:r>
              <a:rPr lang="en-US" sz="2000" kern="0" dirty="0" err="1">
                <a:ea typeface="ＭＳ Ｐゴシック" pitchFamily="34" charset="-128"/>
              </a:rPr>
              <a:t>IaaS</a:t>
            </a:r>
            <a:r>
              <a:rPr lang="en-US" sz="2000" kern="0" dirty="0">
                <a:ea typeface="ＭＳ Ｐゴシック" pitchFamily="34" charset="-128"/>
              </a:rPr>
              <a:t> 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sz="2000" kern="0" dirty="0">
                <a:ea typeface="ＭＳ Ｐゴシック" pitchFamily="34" charset="-128"/>
              </a:rPr>
              <a:t>We </a:t>
            </a:r>
            <a:r>
              <a:rPr lang="en-US" sz="2000" kern="0" dirty="0" smtClean="0">
                <a:ea typeface="ＭＳ Ｐゴシック" pitchFamily="34" charset="-128"/>
              </a:rPr>
              <a:t>summarize four </a:t>
            </a:r>
            <a:r>
              <a:rPr lang="en-US" sz="2000" kern="0" dirty="0">
                <a:ea typeface="ＭＳ Ｐゴシック" pitchFamily="34" charset="-128"/>
              </a:rPr>
              <a:t>core requirements of access control models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sz="2000" kern="0" dirty="0">
                <a:ea typeface="ＭＳ Ｐゴシック" pitchFamily="34" charset="-128"/>
              </a:rPr>
              <a:t>Existing models fail to satisfy those requirements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sz="2000" kern="0" dirty="0">
                <a:ea typeface="ＭＳ Ｐゴシック" pitchFamily="34" charset="-128"/>
              </a:rPr>
              <a:t>By connecting </a:t>
            </a:r>
            <a:r>
              <a:rPr lang="en-US" sz="2000" kern="0" dirty="0" smtClean="0">
                <a:ea typeface="ＭＳ Ｐゴシック" pitchFamily="34" charset="-128"/>
              </a:rPr>
              <a:t>existing </a:t>
            </a:r>
            <a:r>
              <a:rPr lang="en-US" sz="2000" kern="0" dirty="0">
                <a:ea typeface="ＭＳ Ｐゴシック" pitchFamily="34" charset="-128"/>
              </a:rPr>
              <a:t>models with </a:t>
            </a:r>
            <a:r>
              <a:rPr lang="en-US" sz="2000" kern="0" dirty="0" smtClean="0">
                <a:ea typeface="ＭＳ Ｐゴシック" pitchFamily="34" charset="-128"/>
              </a:rPr>
              <a:t>additional features</a:t>
            </a:r>
            <a:r>
              <a:rPr lang="en-US" sz="2000" kern="0" dirty="0">
                <a:ea typeface="ＭＳ Ｐゴシック" pitchFamily="34" charset="-128"/>
              </a:rPr>
              <a:t>, we proposed </a:t>
            </a:r>
            <a:r>
              <a:rPr lang="en-US" sz="2000" kern="0" dirty="0" err="1">
                <a:ea typeface="ＭＳ Ｐゴシック" pitchFamily="34" charset="-128"/>
              </a:rPr>
              <a:t>IaaS</a:t>
            </a:r>
            <a:r>
              <a:rPr lang="en-US" sz="1800" kern="0" dirty="0" err="1">
                <a:ea typeface="ＭＳ Ｐゴシック" pitchFamily="34" charset="-128"/>
              </a:rPr>
              <a:t>op</a:t>
            </a:r>
            <a:r>
              <a:rPr lang="en-US" sz="2000" kern="0" dirty="0">
                <a:ea typeface="ＭＳ Ｐゴシック" pitchFamily="34" charset="-128"/>
              </a:rPr>
              <a:t> and </a:t>
            </a:r>
            <a:r>
              <a:rPr lang="en-US" sz="2000" kern="0" dirty="0" err="1">
                <a:ea typeface="ＭＳ Ｐゴシック" pitchFamily="34" charset="-128"/>
              </a:rPr>
              <a:t>IaaS</a:t>
            </a:r>
            <a:r>
              <a:rPr lang="en-US" sz="1800" kern="0" dirty="0" err="1">
                <a:ea typeface="ＭＳ Ｐゴシック" pitchFamily="34" charset="-128"/>
              </a:rPr>
              <a:t>ad</a:t>
            </a:r>
            <a:r>
              <a:rPr lang="en-US" sz="2000" kern="0" dirty="0">
                <a:ea typeface="ＭＳ Ｐゴシック" pitchFamily="34" charset="-128"/>
              </a:rPr>
              <a:t> </a:t>
            </a:r>
            <a:r>
              <a:rPr lang="en-US" sz="2000" kern="0" dirty="0" smtClean="0">
                <a:ea typeface="ＭＳ Ｐゴシック" pitchFamily="34" charset="-128"/>
              </a:rPr>
              <a:t>models based on ABAC</a:t>
            </a:r>
            <a:endParaRPr lang="en-US" sz="2000" kern="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600" kern="0" dirty="0" smtClean="0">
                <a:ea typeface="ＭＳ Ｐゴシック" pitchFamily="34" charset="-128"/>
              </a:rPr>
              <a:t>Future work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sz="2000" kern="0" dirty="0">
                <a:ea typeface="ＭＳ Ｐゴシック" pitchFamily="34" charset="-128"/>
              </a:rPr>
              <a:t>Different types of attributes: system wide, service-specific attributes. </a:t>
            </a:r>
            <a:endParaRPr lang="en-US" sz="2000" kern="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sz="2000" kern="0" dirty="0" smtClean="0">
                <a:ea typeface="ＭＳ Ｐゴシック" pitchFamily="34" charset="-128"/>
              </a:rPr>
              <a:t>Various types of subject attributes constraints, object attribute constraints. 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sz="2000" kern="0" dirty="0" smtClean="0">
                <a:ea typeface="ＭＳ Ｐゴシック" pitchFamily="34" charset="-128"/>
              </a:rPr>
              <a:t>Reachability analysis on </a:t>
            </a:r>
            <a:r>
              <a:rPr lang="en-US" sz="2000" kern="0" dirty="0" err="1" smtClean="0">
                <a:ea typeface="ＭＳ Ｐゴシック" pitchFamily="34" charset="-128"/>
              </a:rPr>
              <a:t>IaaS</a:t>
            </a:r>
            <a:r>
              <a:rPr lang="en-US" sz="1800" kern="0" dirty="0" err="1" smtClean="0">
                <a:ea typeface="ＭＳ Ｐゴシック" pitchFamily="34" charset="-128"/>
              </a:rPr>
              <a:t>op</a:t>
            </a:r>
            <a:r>
              <a:rPr lang="en-US" sz="2000" kern="0" dirty="0" smtClean="0">
                <a:ea typeface="ＭＳ Ｐゴシック" pitchFamily="34" charset="-128"/>
              </a:rPr>
              <a:t> and </a:t>
            </a:r>
            <a:r>
              <a:rPr lang="en-US" sz="2000" kern="0" dirty="0" err="1" smtClean="0">
                <a:ea typeface="ＭＳ Ｐゴシック" pitchFamily="34" charset="-128"/>
              </a:rPr>
              <a:t>IaaS</a:t>
            </a:r>
            <a:r>
              <a:rPr lang="en-US" sz="1800" kern="0" dirty="0" err="1" smtClean="0">
                <a:ea typeface="ＭＳ Ｐゴシック" pitchFamily="34" charset="-128"/>
              </a:rPr>
              <a:t>ad</a:t>
            </a:r>
            <a:r>
              <a:rPr lang="en-US" sz="2000" kern="0" dirty="0" smtClean="0">
                <a:ea typeface="ＭＳ Ｐゴシック" pitchFamily="34" charset="-128"/>
              </a:rPr>
              <a:t> instance. 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endParaRPr lang="en-US" sz="2000" kern="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kern="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30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6247376"/>
            <a:ext cx="2128320" cy="47093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68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582" algn="l"/>
                <a:tab pos="1313162" algn="l"/>
                <a:tab pos="1969745" algn="l"/>
              </a:tabLst>
              <a:defRPr/>
            </a:pPr>
            <a:fld id="{C55B82BF-3B5A-457C-B93A-3BCFAEB56B4A}" type="slidenum">
              <a:rPr lang="en-GB" sz="130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 algn="r" defTabSz="414683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582" algn="l"/>
                  <a:tab pos="1313162" algn="l"/>
                  <a:tab pos="1969745" algn="l"/>
                </a:tabLst>
                <a:defRPr/>
              </a:pPr>
              <a:t>23</a:t>
            </a:fld>
            <a:endParaRPr lang="en-GB" sz="13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3219"/>
            <a:ext cx="4515137" cy="32108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414683" fontAlgn="base">
              <a:spcBef>
                <a:spcPct val="0"/>
              </a:spcBef>
              <a:spcAft>
                <a:spcPct val="0"/>
              </a:spcAft>
            </a:pPr>
            <a:r>
              <a:rPr lang="en-US" sz="1500" i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0"/>
            <a:ext cx="5335200" cy="6207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3300" b="1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Conclusion</a:t>
            </a:r>
            <a:r>
              <a:rPr lang="en-US" sz="2200" b="1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	</a:t>
            </a:r>
            <a:endParaRPr lang="en-US" sz="22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94721" y="1173148"/>
            <a:ext cx="8226720" cy="5299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kern="0" dirty="0" smtClean="0">
                <a:ea typeface="ＭＳ Ｐゴシック" pitchFamily="34" charset="-128"/>
              </a:rPr>
              <a:t>Thanks. Questions?</a:t>
            </a:r>
            <a:endParaRPr lang="en-US" sz="3200" kern="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894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56481" y="1034893"/>
            <a:ext cx="8226720" cy="5299756"/>
          </a:xfrm>
        </p:spPr>
        <p:txBody>
          <a:bodyPr/>
          <a:lstStyle/>
          <a:p>
            <a:pPr marL="97911" indent="0">
              <a:buSzPct val="90000"/>
              <a:buNone/>
              <a:defRPr/>
            </a:pPr>
            <a:endParaRPr lang="en-US" sz="16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6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6247376"/>
            <a:ext cx="2128320" cy="47093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68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582" algn="l"/>
                <a:tab pos="1313162" algn="l"/>
                <a:tab pos="1969745" algn="l"/>
              </a:tabLst>
              <a:defRPr/>
            </a:pPr>
            <a:fld id="{C55B82BF-3B5A-457C-B93A-3BCFAEB56B4A}" type="slidenum">
              <a:rPr lang="en-GB" sz="130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 algn="r" defTabSz="414683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582" algn="l"/>
                  <a:tab pos="1313162" algn="l"/>
                  <a:tab pos="1969745" algn="l"/>
                </a:tabLst>
                <a:defRPr/>
              </a:pPr>
              <a:t>3</a:t>
            </a:fld>
            <a:endParaRPr lang="en-GB" sz="13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3219"/>
            <a:ext cx="4515137" cy="32108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414683" fontAlgn="base">
              <a:spcBef>
                <a:spcPct val="0"/>
              </a:spcBef>
              <a:spcAft>
                <a:spcPct val="0"/>
              </a:spcAft>
            </a:pPr>
            <a:r>
              <a:rPr lang="en-US" sz="1500" i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0"/>
            <a:ext cx="5335200" cy="6207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3300" b="1" kern="0" dirty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Access Control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305" y="1716807"/>
            <a:ext cx="4676637" cy="3006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25" y="1034894"/>
            <a:ext cx="1769781" cy="177786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504" y="1034893"/>
            <a:ext cx="1536697" cy="15456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82" y="4513518"/>
            <a:ext cx="1752995" cy="12683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223" y="4513518"/>
            <a:ext cx="2123336" cy="13911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32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B4D5EB0-CF48-4948-8478-82307DB621F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3" name="Picture 2" descr="http://upload.wikimedia.org/wikipedia/en/thumb/1/16/Rackspace_logo.svg/512px-Rackspace_logo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105400"/>
            <a:ext cx="518217" cy="533400"/>
          </a:xfrm>
          <a:prstGeom prst="rect">
            <a:avLst/>
          </a:prstGeom>
          <a:noFill/>
        </p:spPr>
      </p:pic>
      <p:cxnSp>
        <p:nvCxnSpPr>
          <p:cNvPr id="4" name="Straight Connector 3"/>
          <p:cNvCxnSpPr/>
          <p:nvPr/>
        </p:nvCxnSpPr>
        <p:spPr>
          <a:xfrm>
            <a:off x="2362200" y="4648200"/>
            <a:ext cx="4724400" cy="0"/>
          </a:xfrm>
          <a:prstGeom prst="line">
            <a:avLst/>
          </a:prstGeom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24200" y="51170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Infrastructure as a Service (</a:t>
            </a:r>
            <a:r>
              <a:rPr lang="en-US" dirty="0" err="1" smtClean="0"/>
              <a:t>IaaS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362200" y="3276600"/>
            <a:ext cx="4724400" cy="0"/>
          </a:xfrm>
          <a:prstGeom prst="line">
            <a:avLst/>
          </a:prstGeom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24200" y="37454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Platform as a Service (</a:t>
            </a:r>
            <a:r>
              <a:rPr lang="en-US" dirty="0" err="1" smtClean="0"/>
              <a:t>PaaS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62200" y="1981200"/>
            <a:ext cx="4724400" cy="0"/>
          </a:xfrm>
          <a:prstGeom prst="line">
            <a:avLst/>
          </a:prstGeom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24200" y="24500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Software as a Service (</a:t>
            </a:r>
            <a:r>
              <a:rPr lang="en-US" dirty="0" err="1" smtClean="0"/>
              <a:t>SaaS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" name="Picture 4" descr="http://siliconangle.com/files/2012/01/aws-logo-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105400"/>
            <a:ext cx="914400" cy="337185"/>
          </a:xfrm>
          <a:prstGeom prst="rect">
            <a:avLst/>
          </a:prstGeom>
          <a:noFill/>
        </p:spPr>
      </p:pic>
      <p:pic>
        <p:nvPicPr>
          <p:cNvPr id="11" name="Picture 6" descr="http://upload.wikimedia.org/wikipedia/en/3/38/Google_App_Engine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505200"/>
            <a:ext cx="533400" cy="409441"/>
          </a:xfrm>
          <a:prstGeom prst="rect">
            <a:avLst/>
          </a:prstGeom>
          <a:noFill/>
        </p:spPr>
      </p:pic>
      <p:pic>
        <p:nvPicPr>
          <p:cNvPr id="12" name="Picture 8" descr="http://upload.wikimedia.org/wikipedia/en/5/55/Microsoft_Azure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171" y="3657600"/>
            <a:ext cx="1197429" cy="152400"/>
          </a:xfrm>
          <a:prstGeom prst="rect">
            <a:avLst/>
          </a:prstGeom>
          <a:noFill/>
        </p:spPr>
      </p:pic>
      <p:pic>
        <p:nvPicPr>
          <p:cNvPr id="13" name="Picture 10" descr="http://upload.wikimedia.org/wikipedia/en/e/e2/SFDC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4114800"/>
            <a:ext cx="609600" cy="476843"/>
          </a:xfrm>
          <a:prstGeom prst="rect">
            <a:avLst/>
          </a:prstGeom>
          <a:noFill/>
        </p:spPr>
      </p:pic>
      <p:pic>
        <p:nvPicPr>
          <p:cNvPr id="14" name="Picture 12" descr="Google Compute Engi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5410200"/>
            <a:ext cx="457200" cy="406908"/>
          </a:xfrm>
          <a:prstGeom prst="rect">
            <a:avLst/>
          </a:prstGeom>
          <a:noFill/>
        </p:spPr>
      </p:pic>
      <p:pic>
        <p:nvPicPr>
          <p:cNvPr id="15" name="Picture 14" descr="Heroku 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" y="4038600"/>
            <a:ext cx="1295400" cy="429837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3000" y="2438400"/>
            <a:ext cx="1031643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 descr="Anaplan 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3000" y="1828800"/>
            <a:ext cx="1080837" cy="533400"/>
          </a:xfrm>
          <a:prstGeom prst="rect">
            <a:avLst/>
          </a:prstGeom>
          <a:noFill/>
        </p:spPr>
      </p:pic>
      <p:pic>
        <p:nvPicPr>
          <p:cNvPr id="18" name="Picture 19" descr="Workday Logo.sv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" y="2819400"/>
            <a:ext cx="914400" cy="365760"/>
          </a:xfrm>
          <a:prstGeom prst="rect">
            <a:avLst/>
          </a:prstGeom>
          <a:noFill/>
        </p:spPr>
      </p:pic>
      <p:pic>
        <p:nvPicPr>
          <p:cNvPr id="19" name="Picture 21" descr="Logo Google 2013 Official.sv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2400" y="2286000"/>
            <a:ext cx="838200" cy="28956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7467600" y="5029200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Virtualized hardware infrastructure</a:t>
            </a:r>
            <a:endParaRPr lang="en-US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7315200" y="3667780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App dev environment with cloud characteristics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7315200" y="2438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Network accessible software</a:t>
            </a:r>
            <a:endParaRPr lang="en-US" i="1" dirty="0"/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1995840" y="0"/>
            <a:ext cx="5335200" cy="6207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3300" b="1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Cloud Service Models</a:t>
            </a:r>
            <a:endParaRPr lang="en-US" sz="33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56481" y="1034893"/>
            <a:ext cx="8226720" cy="5299756"/>
          </a:xfrm>
        </p:spPr>
        <p:txBody>
          <a:bodyPr/>
          <a:lstStyle/>
          <a:p>
            <a:pPr marL="97911" indent="0">
              <a:buSzPct val="90000"/>
              <a:buNone/>
              <a:defRPr/>
            </a:pPr>
            <a:endParaRPr lang="en-US" sz="16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6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6247376"/>
            <a:ext cx="2128320" cy="47093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68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582" algn="l"/>
                <a:tab pos="1313162" algn="l"/>
                <a:tab pos="1969745" algn="l"/>
              </a:tabLst>
              <a:defRPr/>
            </a:pPr>
            <a:fld id="{C55B82BF-3B5A-457C-B93A-3BCFAEB56B4A}" type="slidenum">
              <a:rPr lang="en-GB" sz="130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 algn="r" defTabSz="414683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582" algn="l"/>
                  <a:tab pos="1313162" algn="l"/>
                  <a:tab pos="1969745" algn="l"/>
                </a:tabLst>
                <a:defRPr/>
              </a:pPr>
              <a:t>5</a:t>
            </a:fld>
            <a:endParaRPr lang="en-GB" sz="13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3219"/>
            <a:ext cx="4515137" cy="32108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414683" fontAlgn="base">
              <a:spcBef>
                <a:spcPct val="0"/>
              </a:spcBef>
              <a:spcAft>
                <a:spcPct val="0"/>
              </a:spcAft>
            </a:pPr>
            <a:r>
              <a:rPr lang="en-US" sz="1500" i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0"/>
            <a:ext cx="5335200" cy="6207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2900" b="1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“Moving” to Cloud</a:t>
            </a:r>
            <a:endParaRPr lang="en-US" sz="29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740" y="798193"/>
            <a:ext cx="3330603" cy="175143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27" y="757649"/>
            <a:ext cx="3406555" cy="21901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453" y="1161315"/>
            <a:ext cx="1025083" cy="10251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614" y="2947805"/>
            <a:ext cx="4547187" cy="3121910"/>
          </a:xfrm>
          <a:prstGeom prst="rect">
            <a:avLst/>
          </a:prstGeom>
        </p:spPr>
      </p:pic>
      <p:pic>
        <p:nvPicPr>
          <p:cNvPr id="273410" name="Picture 2" descr="http://static.itpro.co.uk/sites/itpro/files/styles/gallery_wide/public/images/dir_246/it_photo_123370.jpg?itok=7W22Dtb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15" y="909072"/>
            <a:ext cx="1580795" cy="9436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右箭头 1"/>
          <p:cNvSpPr/>
          <p:nvPr/>
        </p:nvSpPr>
        <p:spPr bwMode="auto">
          <a:xfrm>
            <a:off x="3738163" y="1886323"/>
            <a:ext cx="1772501" cy="29544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36" tIns="41469" rIns="82936" bIns="41469" numCol="1" rtlCol="0" anchor="t" anchorCtr="0" compatLnSpc="1">
            <a:prstTxWarp prst="textNoShape">
              <a:avLst/>
            </a:prstTxWarp>
          </a:bodyPr>
          <a:lstStyle/>
          <a:p>
            <a:pPr defTabSz="41468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zh-CN" altLang="en-US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029" y="3520135"/>
            <a:ext cx="3863145" cy="2022740"/>
          </a:xfrm>
          <a:prstGeom prst="rect">
            <a:avLst/>
          </a:prstGeom>
          <a:noFill/>
        </p:spPr>
        <p:txBody>
          <a:bodyPr wrap="square" lIns="82936" tIns="41469" rIns="82936" bIns="41469" rtlCol="0">
            <a:spAutoFit/>
          </a:bodyPr>
          <a:lstStyle/>
          <a:p>
            <a:pPr defTabSz="41468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Equivalent </a:t>
            </a:r>
            <a:r>
              <a:rPr lang="en-US" altLang="zh-CN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policies should be configurable using cloud </a:t>
            </a:r>
            <a:r>
              <a:rPr lang="en-US" altLang="zh-CN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access control service</a:t>
            </a:r>
          </a:p>
          <a:p>
            <a:pPr defTabSz="414683" fontAlgn="base">
              <a:spcBef>
                <a:spcPct val="0"/>
              </a:spcBef>
              <a:spcAft>
                <a:spcPct val="0"/>
              </a:spcAft>
            </a:pPr>
            <a:endParaRPr lang="en-US" altLang="zh-CN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  <a:p>
            <a:pPr defTabSz="41468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With virtualization, cloud may provide more fine-grained access control</a:t>
            </a:r>
            <a:endParaRPr lang="zh-CN" altLang="en-US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389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6247376"/>
            <a:ext cx="2128320" cy="47093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68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582" algn="l"/>
                <a:tab pos="1313162" algn="l"/>
                <a:tab pos="1969745" algn="l"/>
              </a:tabLst>
              <a:defRPr/>
            </a:pPr>
            <a:fld id="{C55B82BF-3B5A-457C-B93A-3BCFAEB56B4A}" type="slidenum">
              <a:rPr lang="en-GB" sz="130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 algn="r" defTabSz="414683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582" algn="l"/>
                  <a:tab pos="1313162" algn="l"/>
                  <a:tab pos="1969745" algn="l"/>
                </a:tabLst>
                <a:defRPr/>
              </a:pPr>
              <a:t>6</a:t>
            </a:fld>
            <a:endParaRPr lang="en-GB" sz="13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3219"/>
            <a:ext cx="4515137" cy="32108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414683" fontAlgn="base">
              <a:spcBef>
                <a:spcPct val="0"/>
              </a:spcBef>
              <a:spcAft>
                <a:spcPct val="0"/>
              </a:spcAft>
            </a:pPr>
            <a:r>
              <a:rPr lang="en-US" sz="1500" i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0"/>
            <a:ext cx="5335200" cy="6207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altLang="zh-CN" sz="2900" b="1" kern="0" dirty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Access Control in </a:t>
            </a:r>
            <a:r>
              <a:rPr lang="en-US" altLang="zh-CN" sz="2900" b="1" kern="0" dirty="0" err="1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IaaS</a:t>
            </a:r>
            <a:endParaRPr lang="en-US" altLang="zh-CN" sz="29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0939"/>
            <a:ext cx="9123840" cy="46658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779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6247376"/>
            <a:ext cx="2128320" cy="47093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68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582" algn="l"/>
                <a:tab pos="1313162" algn="l"/>
                <a:tab pos="1969745" algn="l"/>
              </a:tabLst>
              <a:defRPr/>
            </a:pPr>
            <a:fld id="{C55B82BF-3B5A-457C-B93A-3BCFAEB56B4A}" type="slidenum">
              <a:rPr lang="en-GB" sz="130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 algn="r" defTabSz="414683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582" algn="l"/>
                  <a:tab pos="1313162" algn="l"/>
                  <a:tab pos="1969745" algn="l"/>
                </a:tabLst>
                <a:defRPr/>
              </a:pPr>
              <a:t>7</a:t>
            </a:fld>
            <a:endParaRPr lang="en-GB" sz="13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3219"/>
            <a:ext cx="4515137" cy="32108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414683" fontAlgn="base">
              <a:spcBef>
                <a:spcPct val="0"/>
              </a:spcBef>
              <a:spcAft>
                <a:spcPct val="0"/>
              </a:spcAft>
            </a:pPr>
            <a:r>
              <a:rPr lang="en-US" sz="1500" i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0"/>
            <a:ext cx="5335200" cy="6207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3300" b="1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Requirements: Intra-CSP</a:t>
            </a:r>
            <a:endParaRPr lang="en-US" sz="33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94721" y="836712"/>
            <a:ext cx="8226720" cy="5299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107950" indent="0">
              <a:buSzPct val="90000"/>
              <a:buNone/>
              <a:defRPr/>
            </a:pPr>
            <a:endParaRPr lang="en-US" kern="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kern="0" dirty="0">
              <a:ea typeface="ＭＳ Ｐゴシック" pitchFamily="34" charset="-128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46" y="1772816"/>
            <a:ext cx="7121188" cy="2736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349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6247376"/>
            <a:ext cx="2128320" cy="47093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68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582" algn="l"/>
                <a:tab pos="1313162" algn="l"/>
                <a:tab pos="1969745" algn="l"/>
              </a:tabLst>
              <a:defRPr/>
            </a:pPr>
            <a:fld id="{C55B82BF-3B5A-457C-B93A-3BCFAEB56B4A}" type="slidenum">
              <a:rPr lang="en-GB" sz="130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 algn="r" defTabSz="414683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582" algn="l"/>
                  <a:tab pos="1313162" algn="l"/>
                  <a:tab pos="1969745" algn="l"/>
                </a:tabLst>
                <a:defRPr/>
              </a:pPr>
              <a:t>8</a:t>
            </a:fld>
            <a:endParaRPr lang="en-GB" sz="13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3219"/>
            <a:ext cx="4515137" cy="32108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414683" fontAlgn="base">
              <a:spcBef>
                <a:spcPct val="0"/>
              </a:spcBef>
              <a:spcAft>
                <a:spcPct val="0"/>
              </a:spcAft>
            </a:pPr>
            <a:r>
              <a:rPr lang="en-US" sz="1500" i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0"/>
            <a:ext cx="5335200" cy="6207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3300" b="1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Requirements: Inter-CSP</a:t>
            </a:r>
            <a:endParaRPr lang="en-US" sz="33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94721" y="836712"/>
            <a:ext cx="8226720" cy="5299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107950" indent="0">
              <a:buSzPct val="90000"/>
              <a:buNone/>
              <a:defRPr/>
            </a:pPr>
            <a:endParaRPr lang="en-US" kern="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kern="0" dirty="0">
              <a:ea typeface="ＭＳ Ｐゴシック" pitchFamily="34" charset="-128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3" y="1916832"/>
            <a:ext cx="8182621" cy="2520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912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6247376"/>
            <a:ext cx="2128320" cy="470930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defTabSz="41468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tabLst>
                <a:tab pos="656582" algn="l"/>
                <a:tab pos="1313162" algn="l"/>
                <a:tab pos="1969745" algn="l"/>
              </a:tabLst>
              <a:defRPr/>
            </a:pPr>
            <a:fld id="{C55B82BF-3B5A-457C-B93A-3BCFAEB56B4A}" type="slidenum">
              <a:rPr lang="en-GB" sz="130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 algn="r" defTabSz="414683" fontAlgn="base">
                <a:lnSpc>
                  <a:spcPct val="101000"/>
                </a:lnSpc>
                <a:spcBef>
                  <a:spcPct val="0"/>
                </a:spcBef>
                <a:spcAft>
                  <a:spcPct val="0"/>
                </a:spcAft>
                <a:tabLst>
                  <a:tab pos="656582" algn="l"/>
                  <a:tab pos="1313162" algn="l"/>
                  <a:tab pos="1969745" algn="l"/>
                </a:tabLst>
                <a:defRPr/>
              </a:pPr>
              <a:t>9</a:t>
            </a:fld>
            <a:endParaRPr lang="en-GB" sz="13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6263219"/>
            <a:ext cx="4515137" cy="32108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414683" fontAlgn="base">
              <a:spcBef>
                <a:spcPct val="0"/>
              </a:spcBef>
              <a:spcAft>
                <a:spcPct val="0"/>
              </a:spcAft>
            </a:pPr>
            <a:r>
              <a:rPr lang="en-US" sz="1500" i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0"/>
            <a:ext cx="5335200" cy="6207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146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defRPr/>
            </a:pPr>
            <a:r>
              <a:rPr lang="en-US" sz="3300" b="1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Key Requirements</a:t>
            </a:r>
            <a:endParaRPr lang="en-US" sz="33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94721" y="865548"/>
            <a:ext cx="8226720" cy="5299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kern="0" dirty="0">
                <a:ea typeface="ＭＳ Ｐゴシック" pitchFamily="34" charset="-128"/>
              </a:rPr>
              <a:t>Requirements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kern="0" dirty="0">
                <a:ea typeface="ＭＳ Ｐゴシック" pitchFamily="34" charset="-128"/>
              </a:rPr>
              <a:t>Tenants’ full control over </a:t>
            </a:r>
            <a:r>
              <a:rPr lang="en-US" kern="0" dirty="0" smtClean="0">
                <a:ea typeface="ＭＳ Ｐゴシック" pitchFamily="34" charset="-128"/>
              </a:rPr>
              <a:t>their </a:t>
            </a:r>
            <a:r>
              <a:rPr lang="en-US" kern="0" dirty="0">
                <a:ea typeface="ＭＳ Ｐゴシック" pitchFamily="34" charset="-128"/>
              </a:rPr>
              <a:t>access control </a:t>
            </a:r>
            <a:r>
              <a:rPr lang="en-US" kern="0" dirty="0" smtClean="0">
                <a:ea typeface="ＭＳ Ｐゴシック" pitchFamily="34" charset="-128"/>
              </a:rPr>
              <a:t>design</a:t>
            </a:r>
            <a:endParaRPr lang="en-US" kern="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kern="0" dirty="0">
                <a:ea typeface="ＭＳ Ｐゴシック" pitchFamily="34" charset="-128"/>
              </a:rPr>
              <a:t>Simple yet flexible administrative </a:t>
            </a:r>
            <a:r>
              <a:rPr lang="en-US" kern="0" dirty="0" smtClean="0">
                <a:ea typeface="ＭＳ Ｐゴシック" pitchFamily="34" charset="-128"/>
              </a:rPr>
              <a:t>policy</a:t>
            </a:r>
            <a:endParaRPr lang="en-US" kern="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kern="0" dirty="0">
                <a:ea typeface="ＭＳ Ｐゴシック" pitchFamily="34" charset="-128"/>
              </a:rPr>
              <a:t>Flexible operational </a:t>
            </a:r>
            <a:r>
              <a:rPr lang="en-US" kern="0" dirty="0" smtClean="0">
                <a:ea typeface="ＭＳ Ｐゴシック" pitchFamily="34" charset="-128"/>
              </a:rPr>
              <a:t>model</a:t>
            </a:r>
            <a:endParaRPr lang="en-US" kern="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kern="0" dirty="0">
                <a:ea typeface="ＭＳ Ｐゴシック" pitchFamily="34" charset="-128"/>
              </a:rPr>
              <a:t>Strong formal </a:t>
            </a:r>
            <a:r>
              <a:rPr lang="en-US" kern="0" dirty="0" smtClean="0">
                <a:ea typeface="ＭＳ Ｐゴシック" pitchFamily="34" charset="-128"/>
              </a:rPr>
              <a:t>foundations</a:t>
            </a:r>
            <a:endParaRPr lang="en-US" sz="2800" kern="0" dirty="0" smtClean="0">
              <a:ea typeface="ＭＳ Ｐゴシック" pitchFamily="34" charset="-128"/>
              <a:cs typeface="+mn-cs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kern="0" dirty="0" smtClean="0">
                <a:ea typeface="ＭＳ Ｐゴシック" pitchFamily="34" charset="-128"/>
                <a:cs typeface="+mn-cs"/>
              </a:rPr>
              <a:t>Existing Models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kern="0" dirty="0">
                <a:ea typeface="ＭＳ Ｐゴシック" pitchFamily="34" charset="-128"/>
              </a:rPr>
              <a:t>Industry Models</a:t>
            </a:r>
          </a:p>
          <a:p>
            <a:pPr lvl="2">
              <a:buSzPct val="90000"/>
              <a:buFont typeface="Wingdings" pitchFamily="2" charset="2"/>
              <a:buChar char="Ø"/>
              <a:defRPr/>
            </a:pPr>
            <a:r>
              <a:rPr lang="en-US" sz="2000" kern="0" dirty="0" err="1" smtClean="0">
                <a:ea typeface="ＭＳ Ｐゴシック" pitchFamily="34" charset="-128"/>
              </a:rPr>
              <a:t>OpenStack</a:t>
            </a:r>
            <a:r>
              <a:rPr lang="en-US" sz="2000" kern="0" dirty="0" smtClean="0">
                <a:ea typeface="ＭＳ Ｐゴシック" pitchFamily="34" charset="-128"/>
              </a:rPr>
              <a:t> and Amazon Web Service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kern="0" dirty="0">
                <a:ea typeface="ＭＳ Ｐゴシック" pitchFamily="34" charset="-128"/>
              </a:rPr>
              <a:t>RBAC-based Models</a:t>
            </a:r>
          </a:p>
          <a:p>
            <a:pPr lvl="2">
              <a:buSzPct val="90000"/>
              <a:buFont typeface="Wingdings" pitchFamily="2" charset="2"/>
              <a:buChar char="Ø"/>
              <a:defRPr/>
            </a:pPr>
            <a:r>
              <a:rPr lang="en-US" sz="2000" kern="0" dirty="0" smtClean="0">
                <a:ea typeface="ＭＳ Ｐゴシック" pitchFamily="34" charset="-128"/>
              </a:rPr>
              <a:t>Using the legend RBAC model</a:t>
            </a:r>
          </a:p>
          <a:p>
            <a:pPr lvl="1">
              <a:buSzPct val="90000"/>
              <a:buFont typeface="Wingdings" pitchFamily="2" charset="2"/>
              <a:buChar char="Ø"/>
              <a:defRPr/>
            </a:pPr>
            <a:r>
              <a:rPr lang="en-US" kern="0" dirty="0">
                <a:ea typeface="ＭＳ Ｐゴシック" pitchFamily="34" charset="-128"/>
              </a:rPr>
              <a:t>ABAC-based Models</a:t>
            </a:r>
          </a:p>
          <a:p>
            <a:pPr lvl="2">
              <a:buSzPct val="90000"/>
              <a:buFont typeface="Wingdings" pitchFamily="2" charset="2"/>
              <a:buChar char="Ø"/>
              <a:defRPr/>
            </a:pPr>
            <a:r>
              <a:rPr lang="en-US" sz="2000" kern="0" dirty="0" smtClean="0">
                <a:ea typeface="ＭＳ Ｐゴシック" pitchFamily="34" charset="-128"/>
              </a:rPr>
              <a:t>More details to follow</a:t>
            </a:r>
          </a:p>
        </p:txBody>
      </p:sp>
    </p:spTree>
    <p:extLst>
      <p:ext uri="{BB962C8B-B14F-4D97-AF65-F5344CB8AC3E}">
        <p14:creationId xmlns="" xmlns:p14="http://schemas.microsoft.com/office/powerpoint/2010/main" val="10603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1100</Words>
  <Application>Microsoft Office PowerPoint</Application>
  <PresentationFormat>On-screen Show (4:3)</PresentationFormat>
  <Paragraphs>209</Paragraphs>
  <Slides>23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主题</vt:lpstr>
      <vt:lpstr>3_Default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xinjin</dc:creator>
  <cp:lastModifiedBy>ravi</cp:lastModifiedBy>
  <cp:revision>239</cp:revision>
  <dcterms:created xsi:type="dcterms:W3CDTF">2014-10-12T23:29:49Z</dcterms:created>
  <dcterms:modified xsi:type="dcterms:W3CDTF">2014-10-29T15:43:57Z</dcterms:modified>
</cp:coreProperties>
</file>